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94" r:id="rId4"/>
    <p:sldId id="295" r:id="rId5"/>
    <p:sldId id="296" r:id="rId6"/>
    <p:sldId id="292" r:id="rId7"/>
    <p:sldId id="297" r:id="rId8"/>
    <p:sldId id="258" r:id="rId9"/>
    <p:sldId id="262" r:id="rId10"/>
    <p:sldId id="274" r:id="rId11"/>
    <p:sldId id="261" r:id="rId12"/>
    <p:sldId id="281" r:id="rId13"/>
    <p:sldId id="272" r:id="rId14"/>
    <p:sldId id="276" r:id="rId15"/>
    <p:sldId id="280" r:id="rId16"/>
    <p:sldId id="282" r:id="rId17"/>
    <p:sldId id="285" r:id="rId18"/>
    <p:sldId id="287" r:id="rId19"/>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lmar Kriegler" initials="EK"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5" autoAdjust="0"/>
    <p:restoredTop sz="94660" autoAdjust="0"/>
  </p:normalViewPr>
  <p:slideViewPr>
    <p:cSldViewPr snapToGrid="0">
      <p:cViewPr varScale="1">
        <p:scale>
          <a:sx n="83" d="100"/>
          <a:sy n="83" d="100"/>
        </p:scale>
        <p:origin x="45" y="327"/>
      </p:cViewPr>
      <p:guideLst>
        <p:guide orient="horz" pos="2160"/>
        <p:guide pos="3840"/>
      </p:guideLst>
    </p:cSldViewPr>
  </p:slideViewPr>
  <p:outlineViewPr>
    <p:cViewPr>
      <p:scale>
        <a:sx n="33" d="100"/>
        <a:sy n="33" d="100"/>
      </p:scale>
      <p:origin x="48" y="1200"/>
    </p:cViewPr>
  </p:outlineViewPr>
  <p:notesTextViewPr>
    <p:cViewPr>
      <p:scale>
        <a:sx n="1" d="1"/>
        <a:sy n="1" d="1"/>
      </p:scale>
      <p:origin x="0" y="0"/>
    </p:cViewPr>
  </p:notesTextViewPr>
  <p:sorterViewPr>
    <p:cViewPr>
      <p:scale>
        <a:sx n="100" d="100"/>
        <a:sy n="100" d="100"/>
      </p:scale>
      <p:origin x="0" y="-333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6-10-13T16:44:02.980" idx="2">
    <p:pos x="10" y="10"/>
    <p:text>Can we have this figure replaced with a figure from ADVANCE (Fig. 1 of Synthesis report (SR) but running to 2100 and thinner model lines)? 
Not sure about the low (2C) and high (1.5C) outlier in SR Figure 1. Would be nice if funnels could be clearly separated. 
To build up the information, would be nice to have one figure with Ref, INDC, 2C funnel, and one figure with the 1.5C funnel added. </p:tex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a:t>
            </a:r>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E8ACF56F-36C7-4610-B6E1-CE48D4C66A86}" type="datetimeFigureOut">
              <a:rPr lang="it-IT" smtClean="0"/>
              <a:t>26/10/2017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2760395-04B7-480D-B326-FA9F78F49508}" type="slidenum">
              <a:rPr lang="it-IT" smtClean="0"/>
              <a:t>‹N›</a:t>
            </a:fld>
            <a:endParaRPr lang="it-IT"/>
          </a:p>
        </p:txBody>
      </p:sp>
    </p:spTree>
    <p:extLst>
      <p:ext uri="{BB962C8B-B14F-4D97-AF65-F5344CB8AC3E}">
        <p14:creationId xmlns:p14="http://schemas.microsoft.com/office/powerpoint/2010/main" val="4163500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E8ACF56F-36C7-4610-B6E1-CE48D4C66A86}" type="datetimeFigureOut">
              <a:rPr lang="it-IT" smtClean="0"/>
              <a:t>26/10/2017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2760395-04B7-480D-B326-FA9F78F49508}" type="slidenum">
              <a:rPr lang="it-IT" smtClean="0"/>
              <a:t>‹N›</a:t>
            </a:fld>
            <a:endParaRPr lang="it-IT"/>
          </a:p>
        </p:txBody>
      </p:sp>
    </p:spTree>
    <p:extLst>
      <p:ext uri="{BB962C8B-B14F-4D97-AF65-F5344CB8AC3E}">
        <p14:creationId xmlns:p14="http://schemas.microsoft.com/office/powerpoint/2010/main" val="2762781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a:t>
            </a:r>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a:t>
            </a:r>
          </a:p>
        </p:txBody>
      </p:sp>
      <p:sp>
        <p:nvSpPr>
          <p:cNvPr id="4" name="Segnaposto data 3"/>
          <p:cNvSpPr>
            <a:spLocks noGrp="1"/>
          </p:cNvSpPr>
          <p:nvPr>
            <p:ph type="dt" sz="half" idx="10"/>
          </p:nvPr>
        </p:nvSpPr>
        <p:spPr/>
        <p:txBody>
          <a:bodyPr/>
          <a:lstStyle/>
          <a:p>
            <a:fld id="{E8ACF56F-36C7-4610-B6E1-CE48D4C66A86}" type="datetimeFigureOut">
              <a:rPr lang="it-IT" smtClean="0"/>
              <a:t>26/10/2017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2760395-04B7-480D-B326-FA9F78F49508}" type="slidenum">
              <a:rPr lang="it-IT" smtClean="0"/>
              <a:t>‹N›</a:t>
            </a:fld>
            <a:endParaRPr lang="it-IT"/>
          </a:p>
        </p:txBody>
      </p:sp>
    </p:spTree>
    <p:extLst>
      <p:ext uri="{BB962C8B-B14F-4D97-AF65-F5344CB8AC3E}">
        <p14:creationId xmlns:p14="http://schemas.microsoft.com/office/powerpoint/2010/main" val="11055255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838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6172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E8ACF56F-36C7-4610-B6E1-CE48D4C66A86}" type="datetimeFigureOut">
              <a:rPr lang="it-IT" smtClean="0"/>
              <a:t>26/10/2017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2760395-04B7-480D-B326-FA9F78F49508}" type="slidenum">
              <a:rPr lang="it-IT" smtClean="0"/>
              <a:t>‹N›</a:t>
            </a:fld>
            <a:endParaRPr lang="it-IT"/>
          </a:p>
        </p:txBody>
      </p:sp>
    </p:spTree>
    <p:extLst>
      <p:ext uri="{BB962C8B-B14F-4D97-AF65-F5344CB8AC3E}">
        <p14:creationId xmlns:p14="http://schemas.microsoft.com/office/powerpoint/2010/main" val="2508482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a:t>Fare clic per modificare lo stile del titolo</a:t>
            </a:r>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E8ACF56F-36C7-4610-B6E1-CE48D4C66A86}" type="datetimeFigureOut">
              <a:rPr lang="it-IT" smtClean="0"/>
              <a:t>26/10/2017</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72760395-04B7-480D-B326-FA9F78F49508}" type="slidenum">
              <a:rPr lang="it-IT" smtClean="0"/>
              <a:t>‹N›</a:t>
            </a:fld>
            <a:endParaRPr lang="it-IT"/>
          </a:p>
        </p:txBody>
      </p:sp>
    </p:spTree>
    <p:extLst>
      <p:ext uri="{BB962C8B-B14F-4D97-AF65-F5344CB8AC3E}">
        <p14:creationId xmlns:p14="http://schemas.microsoft.com/office/powerpoint/2010/main" val="1843014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E8ACF56F-36C7-4610-B6E1-CE48D4C66A86}" type="datetimeFigureOut">
              <a:rPr lang="it-IT" smtClean="0"/>
              <a:t>26/10/2017</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72760395-04B7-480D-B326-FA9F78F49508}" type="slidenum">
              <a:rPr lang="it-IT" smtClean="0"/>
              <a:t>‹N›</a:t>
            </a:fld>
            <a:endParaRPr lang="it-IT"/>
          </a:p>
        </p:txBody>
      </p:sp>
    </p:spTree>
    <p:extLst>
      <p:ext uri="{BB962C8B-B14F-4D97-AF65-F5344CB8AC3E}">
        <p14:creationId xmlns:p14="http://schemas.microsoft.com/office/powerpoint/2010/main" val="27377823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E8ACF56F-36C7-4610-B6E1-CE48D4C66A86}" type="datetimeFigureOut">
              <a:rPr lang="it-IT" smtClean="0"/>
              <a:t>26/10/2017</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72760395-04B7-480D-B326-FA9F78F49508}" type="slidenum">
              <a:rPr lang="it-IT" smtClean="0"/>
              <a:t>‹N›</a:t>
            </a:fld>
            <a:endParaRPr lang="it-IT"/>
          </a:p>
        </p:txBody>
      </p:sp>
    </p:spTree>
    <p:extLst>
      <p:ext uri="{BB962C8B-B14F-4D97-AF65-F5344CB8AC3E}">
        <p14:creationId xmlns:p14="http://schemas.microsoft.com/office/powerpoint/2010/main" val="659483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p:cNvSpPr>
            <a:spLocks noGrp="1"/>
          </p:cNvSpPr>
          <p:nvPr>
            <p:ph type="dt" sz="half" idx="10"/>
          </p:nvPr>
        </p:nvSpPr>
        <p:spPr/>
        <p:txBody>
          <a:bodyPr/>
          <a:lstStyle/>
          <a:p>
            <a:fld id="{E8ACF56F-36C7-4610-B6E1-CE48D4C66A86}" type="datetimeFigureOut">
              <a:rPr lang="it-IT" smtClean="0"/>
              <a:t>26/10/2017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2760395-04B7-480D-B326-FA9F78F49508}" type="slidenum">
              <a:rPr lang="it-IT" smtClean="0"/>
              <a:t>‹N›</a:t>
            </a:fld>
            <a:endParaRPr lang="it-IT"/>
          </a:p>
        </p:txBody>
      </p:sp>
    </p:spTree>
    <p:extLst>
      <p:ext uri="{BB962C8B-B14F-4D97-AF65-F5344CB8AC3E}">
        <p14:creationId xmlns:p14="http://schemas.microsoft.com/office/powerpoint/2010/main" val="3970559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p:cNvSpPr>
            <a:spLocks noGrp="1"/>
          </p:cNvSpPr>
          <p:nvPr>
            <p:ph type="dt" sz="half" idx="10"/>
          </p:nvPr>
        </p:nvSpPr>
        <p:spPr/>
        <p:txBody>
          <a:bodyPr/>
          <a:lstStyle/>
          <a:p>
            <a:fld id="{E8ACF56F-36C7-4610-B6E1-CE48D4C66A86}" type="datetimeFigureOut">
              <a:rPr lang="it-IT" smtClean="0"/>
              <a:t>26/10/2017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2760395-04B7-480D-B326-FA9F78F49508}" type="slidenum">
              <a:rPr lang="it-IT" smtClean="0"/>
              <a:t>‹N›</a:t>
            </a:fld>
            <a:endParaRPr lang="it-IT"/>
          </a:p>
        </p:txBody>
      </p:sp>
    </p:spTree>
    <p:extLst>
      <p:ext uri="{BB962C8B-B14F-4D97-AF65-F5344CB8AC3E}">
        <p14:creationId xmlns:p14="http://schemas.microsoft.com/office/powerpoint/2010/main" val="3224963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E8ACF56F-36C7-4610-B6E1-CE48D4C66A86}" type="datetimeFigureOut">
              <a:rPr lang="it-IT" smtClean="0"/>
              <a:t>26/10/2017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2760395-04B7-480D-B326-FA9F78F49508}" type="slidenum">
              <a:rPr lang="it-IT" smtClean="0"/>
              <a:t>‹N›</a:t>
            </a:fld>
            <a:endParaRPr lang="it-IT"/>
          </a:p>
        </p:txBody>
      </p:sp>
    </p:spTree>
    <p:extLst>
      <p:ext uri="{BB962C8B-B14F-4D97-AF65-F5344CB8AC3E}">
        <p14:creationId xmlns:p14="http://schemas.microsoft.com/office/powerpoint/2010/main" val="3033932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E8ACF56F-36C7-4610-B6E1-CE48D4C66A86}" type="datetimeFigureOut">
              <a:rPr lang="it-IT" smtClean="0"/>
              <a:t>26/10/2017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2760395-04B7-480D-B326-FA9F78F49508}" type="slidenum">
              <a:rPr lang="it-IT" smtClean="0"/>
              <a:t>‹N›</a:t>
            </a:fld>
            <a:endParaRPr lang="it-IT"/>
          </a:p>
        </p:txBody>
      </p:sp>
    </p:spTree>
    <p:extLst>
      <p:ext uri="{BB962C8B-B14F-4D97-AF65-F5344CB8AC3E}">
        <p14:creationId xmlns:p14="http://schemas.microsoft.com/office/powerpoint/2010/main" val="3547054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ACF56F-36C7-4610-B6E1-CE48D4C66A86}" type="datetimeFigureOut">
              <a:rPr lang="it-IT" smtClean="0"/>
              <a:t>26/10/2017</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760395-04B7-480D-B326-FA9F78F49508}" type="slidenum">
              <a:rPr lang="it-IT" smtClean="0"/>
              <a:t>‹N›</a:t>
            </a:fld>
            <a:endParaRPr lang="it-IT"/>
          </a:p>
        </p:txBody>
      </p:sp>
    </p:spTree>
    <p:extLst>
      <p:ext uri="{BB962C8B-B14F-4D97-AF65-F5344CB8AC3E}">
        <p14:creationId xmlns:p14="http://schemas.microsoft.com/office/powerpoint/2010/main" val="3323579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princetonsurvey.az1.qualtrics.com/jfe/form/SV_0VfFeJHxpYuIdzD"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mailto:massimo.tavoni@polimi.it" TargetMode="External"/><Relationship Id="rId2" Type="http://schemas.openxmlformats.org/officeDocument/2006/relationships/hyperlink" Target="http://www.cobham-erc.eu/" TargetMode="External"/><Relationship Id="rId1" Type="http://schemas.openxmlformats.org/officeDocument/2006/relationships/slideLayout" Target="../slideLayouts/slideLayout4.xml"/><Relationship Id="rId5" Type="http://schemas.openxmlformats.org/officeDocument/2006/relationships/image" Target="../media/image20.png"/><Relationship Id="rId4" Type="http://schemas.openxmlformats.org/officeDocument/2006/relationships/hyperlink" Target="mailto:giovanna.dadda@polimi.i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862885" y="3118608"/>
            <a:ext cx="10431887" cy="2387600"/>
          </a:xfrm>
        </p:spPr>
        <p:txBody>
          <a:bodyPr>
            <a:normAutofit fontScale="90000"/>
          </a:bodyPr>
          <a:lstStyle/>
          <a:p>
            <a:r>
              <a:rPr lang="it-IT" dirty="0"/>
              <a:t>Economia Comportamentale e </a:t>
            </a:r>
            <a:r>
              <a:rPr lang="it-IT" dirty="0" smtClean="0"/>
              <a:t>Cambiamenti Climatici</a:t>
            </a:r>
            <a:r>
              <a:rPr lang="it-IT" dirty="0"/>
              <a:t/>
            </a:r>
            <a:br>
              <a:rPr lang="it-IT" dirty="0"/>
            </a:br>
            <a:endParaRPr lang="it-IT"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51551" y="1"/>
            <a:ext cx="1566930" cy="15669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6143" y="-1"/>
            <a:ext cx="6413225" cy="15669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ottotitolo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1721829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Per incominciare</a:t>
            </a:r>
            <a:endParaRPr lang="it-IT" dirty="0"/>
          </a:p>
        </p:txBody>
      </p:sp>
      <p:sp>
        <p:nvSpPr>
          <p:cNvPr id="3" name="Segnaposto contenuto 2"/>
          <p:cNvSpPr>
            <a:spLocks noGrp="1"/>
          </p:cNvSpPr>
          <p:nvPr>
            <p:ph sz="half" idx="2"/>
          </p:nvPr>
        </p:nvSpPr>
        <p:spPr>
          <a:xfrm>
            <a:off x="448194" y="2025130"/>
            <a:ext cx="11295611" cy="4351338"/>
          </a:xfrm>
        </p:spPr>
        <p:txBody>
          <a:bodyPr/>
          <a:lstStyle/>
          <a:p>
            <a:r>
              <a:rPr lang="en-US" dirty="0">
                <a:hlinkClick r:id="rId2"/>
              </a:rPr>
              <a:t>https://princetonsurvey.az1.qualtrics.com/jfe/form/SV_0VfFeJHxpYuIdzD</a:t>
            </a:r>
            <a:endParaRPr lang="en-US" dirty="0"/>
          </a:p>
        </p:txBody>
      </p:sp>
    </p:spTree>
    <p:extLst>
      <p:ext uri="{BB962C8B-B14F-4D97-AF65-F5344CB8AC3E}">
        <p14:creationId xmlns:p14="http://schemas.microsoft.com/office/powerpoint/2010/main" val="12965864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2490793" y="835520"/>
            <a:ext cx="7210425" cy="5412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p:cNvSpPr txBox="1">
            <a:spLocks/>
          </p:cNvSpPr>
          <p:nvPr/>
        </p:nvSpPr>
        <p:spPr bwMode="auto">
          <a:xfrm>
            <a:off x="1905005" y="76203"/>
            <a:ext cx="8424863" cy="706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lgn="ctr" rtl="0" eaLnBrk="0" fontAlgn="base" hangingPunct="0">
              <a:spcBef>
                <a:spcPct val="0"/>
              </a:spcBef>
              <a:spcAft>
                <a:spcPct val="0"/>
              </a:spcAft>
              <a:defRPr sz="2400" b="1">
                <a:solidFill>
                  <a:srgbClr val="FF6600"/>
                </a:solidFill>
                <a:latin typeface="+mj-lt"/>
                <a:ea typeface="+mj-ea"/>
                <a:cs typeface="+mj-cs"/>
              </a:defRPr>
            </a:lvl1pPr>
            <a:lvl2pPr algn="ctr" rtl="0" eaLnBrk="0" fontAlgn="base" hangingPunct="0">
              <a:spcBef>
                <a:spcPct val="0"/>
              </a:spcBef>
              <a:spcAft>
                <a:spcPct val="0"/>
              </a:spcAft>
              <a:defRPr sz="2400" b="1">
                <a:solidFill>
                  <a:srgbClr val="FF6600"/>
                </a:solidFill>
                <a:latin typeface="Arial" charset="0"/>
                <a:ea typeface="ヒラギノ角ゴ Pro W3" pitchFamily="-16" charset="-128"/>
              </a:defRPr>
            </a:lvl2pPr>
            <a:lvl3pPr algn="ctr" rtl="0" eaLnBrk="0" fontAlgn="base" hangingPunct="0">
              <a:spcBef>
                <a:spcPct val="0"/>
              </a:spcBef>
              <a:spcAft>
                <a:spcPct val="0"/>
              </a:spcAft>
              <a:defRPr sz="2400" b="1">
                <a:solidFill>
                  <a:srgbClr val="FF6600"/>
                </a:solidFill>
                <a:latin typeface="Arial" charset="0"/>
                <a:ea typeface="ヒラギノ角ゴ Pro W3" pitchFamily="-16" charset="-128"/>
              </a:defRPr>
            </a:lvl3pPr>
            <a:lvl4pPr algn="ctr" rtl="0" eaLnBrk="0" fontAlgn="base" hangingPunct="0">
              <a:spcBef>
                <a:spcPct val="0"/>
              </a:spcBef>
              <a:spcAft>
                <a:spcPct val="0"/>
              </a:spcAft>
              <a:defRPr sz="2400" b="1">
                <a:solidFill>
                  <a:srgbClr val="FF6600"/>
                </a:solidFill>
                <a:latin typeface="Arial" charset="0"/>
                <a:ea typeface="ヒラギノ角ゴ Pro W3" pitchFamily="-16" charset="-128"/>
              </a:defRPr>
            </a:lvl4pPr>
            <a:lvl5pPr algn="ctr" rtl="0" eaLnBrk="0" fontAlgn="base" hangingPunct="0">
              <a:spcBef>
                <a:spcPct val="0"/>
              </a:spcBef>
              <a:spcAft>
                <a:spcPct val="0"/>
              </a:spcAft>
              <a:defRPr sz="2400" b="1">
                <a:solidFill>
                  <a:srgbClr val="FF6600"/>
                </a:solidFill>
                <a:latin typeface="Arial" charset="0"/>
                <a:ea typeface="ヒラギノ角ゴ Pro W3" pitchFamily="-16" charset="-128"/>
              </a:defRPr>
            </a:lvl5pPr>
            <a:lvl6pPr marL="457200" algn="ctr" rtl="0" fontAlgn="base">
              <a:spcBef>
                <a:spcPct val="0"/>
              </a:spcBef>
              <a:spcAft>
                <a:spcPct val="0"/>
              </a:spcAft>
              <a:defRPr sz="2400" b="1">
                <a:solidFill>
                  <a:srgbClr val="FF6600"/>
                </a:solidFill>
                <a:latin typeface="Arial" charset="0"/>
                <a:ea typeface="ヒラギノ角ゴ Pro W3" pitchFamily="-16" charset="-128"/>
              </a:defRPr>
            </a:lvl6pPr>
            <a:lvl7pPr marL="914400" algn="ctr" rtl="0" fontAlgn="base">
              <a:spcBef>
                <a:spcPct val="0"/>
              </a:spcBef>
              <a:spcAft>
                <a:spcPct val="0"/>
              </a:spcAft>
              <a:defRPr sz="2400" b="1">
                <a:solidFill>
                  <a:srgbClr val="FF6600"/>
                </a:solidFill>
                <a:latin typeface="Arial" charset="0"/>
                <a:ea typeface="ヒラギノ角ゴ Pro W3" pitchFamily="-16" charset="-128"/>
              </a:defRPr>
            </a:lvl7pPr>
            <a:lvl8pPr marL="1371600" algn="ctr" rtl="0" fontAlgn="base">
              <a:spcBef>
                <a:spcPct val="0"/>
              </a:spcBef>
              <a:spcAft>
                <a:spcPct val="0"/>
              </a:spcAft>
              <a:defRPr sz="2400" b="1">
                <a:solidFill>
                  <a:srgbClr val="FF6600"/>
                </a:solidFill>
                <a:latin typeface="Arial" charset="0"/>
                <a:ea typeface="ヒラギノ角ゴ Pro W3" pitchFamily="-16" charset="-128"/>
              </a:defRPr>
            </a:lvl8pPr>
            <a:lvl9pPr marL="1828800" algn="ctr" rtl="0" fontAlgn="base">
              <a:spcBef>
                <a:spcPct val="0"/>
              </a:spcBef>
              <a:spcAft>
                <a:spcPct val="0"/>
              </a:spcAft>
              <a:defRPr sz="2400" b="1">
                <a:solidFill>
                  <a:srgbClr val="FF6600"/>
                </a:solidFill>
                <a:latin typeface="Arial" charset="0"/>
                <a:ea typeface="ヒラギノ角ゴ Pro W3" pitchFamily="-16" charset="-128"/>
              </a:defRPr>
            </a:lvl9pPr>
          </a:lstStyle>
          <a:p>
            <a:pPr algn="l">
              <a:defRPr/>
            </a:pPr>
            <a:r>
              <a:rPr lang="de-DE" altLang="en-US" sz="3200" kern="0" dirty="0">
                <a:latin typeface="Calibri" panose="020F0502020204030204" pitchFamily="34" charset="0"/>
              </a:rPr>
              <a:t>General </a:t>
            </a:r>
            <a:r>
              <a:rPr lang="de-DE" altLang="en-US" sz="3200" kern="0" dirty="0" err="1">
                <a:latin typeface="Calibri" panose="020F0502020204030204" pitchFamily="34" charset="0"/>
              </a:rPr>
              <a:t>Structure</a:t>
            </a:r>
            <a:r>
              <a:rPr lang="de-DE" altLang="en-US" sz="3200" kern="0" dirty="0">
                <a:latin typeface="Calibri" panose="020F0502020204030204" pitchFamily="34" charset="0"/>
              </a:rPr>
              <a:t> </a:t>
            </a:r>
            <a:r>
              <a:rPr lang="de-DE" altLang="en-US" sz="3200" kern="0" dirty="0" err="1">
                <a:latin typeface="Calibri" panose="020F0502020204030204" pitchFamily="34" charset="0"/>
              </a:rPr>
              <a:t>of</a:t>
            </a:r>
            <a:r>
              <a:rPr lang="de-DE" altLang="en-US" sz="3200" kern="0" dirty="0">
                <a:latin typeface="Calibri" panose="020F0502020204030204" pitchFamily="34" charset="0"/>
              </a:rPr>
              <a:t> </a:t>
            </a:r>
            <a:r>
              <a:rPr lang="de-DE" altLang="en-US" sz="3200" kern="0" dirty="0" err="1">
                <a:latin typeface="Calibri" panose="020F0502020204030204" pitchFamily="34" charset="0"/>
              </a:rPr>
              <a:t>Mitigation</a:t>
            </a:r>
            <a:r>
              <a:rPr lang="de-DE" altLang="en-US" sz="3200" kern="0" dirty="0">
                <a:latin typeface="Calibri" panose="020F0502020204030204" pitchFamily="34" charset="0"/>
              </a:rPr>
              <a:t> </a:t>
            </a:r>
            <a:r>
              <a:rPr lang="de-DE" altLang="en-US" sz="3200" kern="0" dirty="0" err="1">
                <a:latin typeface="Calibri" panose="020F0502020204030204" pitchFamily="34" charset="0"/>
              </a:rPr>
              <a:t>Pathways</a:t>
            </a:r>
            <a:endParaRPr lang="en-US" altLang="en-US" sz="3200" kern="0" dirty="0">
              <a:latin typeface="Calibri" panose="020F0502020204030204" pitchFamily="34" charset="0"/>
            </a:endParaRPr>
          </a:p>
        </p:txBody>
      </p:sp>
      <p:cxnSp>
        <p:nvCxnSpPr>
          <p:cNvPr id="28676" name="Straight Arrow Connector 5"/>
          <p:cNvCxnSpPr>
            <a:cxnSpLocks noChangeShapeType="1"/>
          </p:cNvCxnSpPr>
          <p:nvPr/>
        </p:nvCxnSpPr>
        <p:spPr bwMode="auto">
          <a:xfrm>
            <a:off x="4648200" y="3560815"/>
            <a:ext cx="1303784" cy="622103"/>
          </a:xfrm>
          <a:prstGeom prst="straightConnector1">
            <a:avLst/>
          </a:prstGeom>
          <a:noFill/>
          <a:ln w="63500" algn="ctr">
            <a:solidFill>
              <a:srgbClr val="C00000"/>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 name="Straight Arrow Connector 7"/>
          <p:cNvCxnSpPr>
            <a:cxnSpLocks noChangeShapeType="1"/>
          </p:cNvCxnSpPr>
          <p:nvPr/>
        </p:nvCxnSpPr>
        <p:spPr bwMode="auto">
          <a:xfrm>
            <a:off x="6888088" y="4117702"/>
            <a:ext cx="0" cy="679451"/>
          </a:xfrm>
          <a:prstGeom prst="straightConnector1">
            <a:avLst/>
          </a:prstGeom>
          <a:noFill/>
          <a:ln w="63500" algn="ctr">
            <a:solidFill>
              <a:srgbClr val="C00000"/>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Straight Arrow Connector 9"/>
          <p:cNvCxnSpPr>
            <a:cxnSpLocks noChangeShapeType="1"/>
          </p:cNvCxnSpPr>
          <p:nvPr/>
        </p:nvCxnSpPr>
        <p:spPr bwMode="auto">
          <a:xfrm>
            <a:off x="7176120" y="4117702"/>
            <a:ext cx="0" cy="679451"/>
          </a:xfrm>
          <a:prstGeom prst="straightConnector1">
            <a:avLst/>
          </a:prstGeom>
          <a:noFill/>
          <a:ln w="63500" algn="ctr">
            <a:solidFill>
              <a:srgbClr val="C00000"/>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Straight Arrow Connector 10"/>
          <p:cNvCxnSpPr>
            <a:cxnSpLocks noChangeShapeType="1"/>
          </p:cNvCxnSpPr>
          <p:nvPr/>
        </p:nvCxnSpPr>
        <p:spPr bwMode="auto">
          <a:xfrm>
            <a:off x="7464152" y="4117702"/>
            <a:ext cx="0" cy="679451"/>
          </a:xfrm>
          <a:prstGeom prst="straightConnector1">
            <a:avLst/>
          </a:prstGeom>
          <a:noFill/>
          <a:ln w="63500" algn="ctr">
            <a:solidFill>
              <a:srgbClr val="C00000"/>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680" name="Straight Arrow Connector 14"/>
          <p:cNvCxnSpPr>
            <a:cxnSpLocks noChangeShapeType="1"/>
          </p:cNvCxnSpPr>
          <p:nvPr/>
        </p:nvCxnSpPr>
        <p:spPr bwMode="auto">
          <a:xfrm flipV="1">
            <a:off x="3935760" y="3446142"/>
            <a:ext cx="0" cy="342900"/>
          </a:xfrm>
          <a:prstGeom prst="straightConnector1">
            <a:avLst/>
          </a:prstGeom>
          <a:noFill/>
          <a:ln w="63500" algn="ctr">
            <a:solidFill>
              <a:srgbClr val="C00000"/>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Straight Arrow Connector 16"/>
          <p:cNvCxnSpPr>
            <a:cxnSpLocks noChangeShapeType="1"/>
          </p:cNvCxnSpPr>
          <p:nvPr/>
        </p:nvCxnSpPr>
        <p:spPr bwMode="auto">
          <a:xfrm>
            <a:off x="8610600" y="4405734"/>
            <a:ext cx="0" cy="679451"/>
          </a:xfrm>
          <a:prstGeom prst="straightConnector1">
            <a:avLst/>
          </a:prstGeom>
          <a:noFill/>
          <a:ln w="63500" algn="ctr">
            <a:solidFill>
              <a:srgbClr val="C00000"/>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Straight Arrow Connector 17"/>
          <p:cNvCxnSpPr>
            <a:cxnSpLocks noChangeShapeType="1"/>
          </p:cNvCxnSpPr>
          <p:nvPr/>
        </p:nvCxnSpPr>
        <p:spPr bwMode="auto">
          <a:xfrm>
            <a:off x="8915400" y="4405734"/>
            <a:ext cx="0" cy="679451"/>
          </a:xfrm>
          <a:prstGeom prst="straightConnector1">
            <a:avLst/>
          </a:prstGeom>
          <a:noFill/>
          <a:ln w="63500" algn="ctr">
            <a:solidFill>
              <a:srgbClr val="C00000"/>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Straight Arrow Connector 18"/>
          <p:cNvCxnSpPr>
            <a:cxnSpLocks noChangeShapeType="1"/>
          </p:cNvCxnSpPr>
          <p:nvPr/>
        </p:nvCxnSpPr>
        <p:spPr bwMode="auto">
          <a:xfrm>
            <a:off x="8305800" y="4405734"/>
            <a:ext cx="0" cy="679451"/>
          </a:xfrm>
          <a:prstGeom prst="straightConnector1">
            <a:avLst/>
          </a:prstGeom>
          <a:noFill/>
          <a:ln w="63500" algn="ctr">
            <a:solidFill>
              <a:srgbClr val="C00000"/>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685" name="TextBox 1"/>
          <p:cNvSpPr txBox="1">
            <a:spLocks noChangeArrowheads="1"/>
          </p:cNvSpPr>
          <p:nvPr/>
        </p:nvSpPr>
        <p:spPr bwMode="auto">
          <a:xfrm>
            <a:off x="3581400" y="3852915"/>
            <a:ext cx="838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200">
                <a:solidFill>
                  <a:schemeClr val="tx1"/>
                </a:solidFill>
                <a:latin typeface="Arial" charset="0"/>
                <a:ea typeface="ヒラギノ角ゴ Pro W3" pitchFamily="-16" charset="-128"/>
              </a:defRPr>
            </a:lvl1pPr>
            <a:lvl2pPr marL="742950" indent="-285750" eaLnBrk="0" hangingPunct="0">
              <a:spcBef>
                <a:spcPct val="20000"/>
              </a:spcBef>
              <a:buChar char="–"/>
              <a:defRPr sz="2000">
                <a:solidFill>
                  <a:schemeClr val="tx1"/>
                </a:solidFill>
                <a:latin typeface="Arial" charset="0"/>
                <a:ea typeface="ヒラギノ角ゴ Pro W3" pitchFamily="-16" charset="-128"/>
              </a:defRPr>
            </a:lvl2pPr>
            <a:lvl3pPr marL="1143000" indent="-228600" eaLnBrk="0" hangingPunct="0">
              <a:spcBef>
                <a:spcPct val="20000"/>
              </a:spcBef>
              <a:buChar char="•"/>
              <a:defRPr>
                <a:solidFill>
                  <a:schemeClr val="tx1"/>
                </a:solidFill>
                <a:latin typeface="Arial" charset="0"/>
                <a:ea typeface="ヒラギノ角ゴ Pro W3" pitchFamily="-16" charset="-128"/>
              </a:defRPr>
            </a:lvl3pPr>
            <a:lvl4pPr marL="1600200" indent="-228600" eaLnBrk="0" hangingPunct="0">
              <a:spcBef>
                <a:spcPct val="20000"/>
              </a:spcBef>
              <a:buChar char="–"/>
              <a:defRPr sz="1600">
                <a:solidFill>
                  <a:schemeClr val="tx1"/>
                </a:solidFill>
                <a:latin typeface="Arial" charset="0"/>
                <a:ea typeface="ヒラギノ角ゴ Pro W3" pitchFamily="-16" charset="-128"/>
              </a:defRPr>
            </a:lvl4pPr>
            <a:lvl5pPr marL="2057400" indent="-228600" eaLnBrk="0" hangingPunct="0">
              <a:spcBef>
                <a:spcPct val="20000"/>
              </a:spcBef>
              <a:buChar char="»"/>
              <a:defRPr sz="1600">
                <a:solidFill>
                  <a:schemeClr val="tx1"/>
                </a:solidFill>
                <a:latin typeface="Arial" charset="0"/>
                <a:ea typeface="ヒラギノ角ゴ Pro W3" pitchFamily="-16" charset="-128"/>
              </a:defRPr>
            </a:lvl5pPr>
            <a:lvl6pPr marL="25146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6pPr>
            <a:lvl7pPr marL="29718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7pPr>
            <a:lvl8pPr marL="34290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8pPr>
            <a:lvl9pPr marL="38862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9pPr>
          </a:lstStyle>
          <a:p>
            <a:pPr eaLnBrk="1" hangingPunct="1">
              <a:spcBef>
                <a:spcPct val="0"/>
              </a:spcBef>
              <a:buFontTx/>
              <a:buNone/>
            </a:pPr>
            <a:r>
              <a:rPr lang="de-DE" altLang="en-US" sz="1600" b="1" dirty="0">
                <a:solidFill>
                  <a:srgbClr val="000000"/>
                </a:solidFill>
                <a:latin typeface="Calibri" pitchFamily="34" charset="0"/>
              </a:rPr>
              <a:t>Peak   in 2020</a:t>
            </a:r>
          </a:p>
        </p:txBody>
      </p:sp>
      <p:sp>
        <p:nvSpPr>
          <p:cNvPr id="28686" name="TextBox 1"/>
          <p:cNvSpPr txBox="1">
            <a:spLocks noChangeArrowheads="1"/>
          </p:cNvSpPr>
          <p:nvPr/>
        </p:nvSpPr>
        <p:spPr bwMode="auto">
          <a:xfrm>
            <a:off x="4648200" y="4005067"/>
            <a:ext cx="1066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200">
                <a:solidFill>
                  <a:schemeClr val="tx1"/>
                </a:solidFill>
                <a:latin typeface="Arial" charset="0"/>
                <a:ea typeface="ヒラギノ角ゴ Pro W3" pitchFamily="-16" charset="-128"/>
              </a:defRPr>
            </a:lvl1pPr>
            <a:lvl2pPr marL="742950" indent="-285750" eaLnBrk="0" hangingPunct="0">
              <a:spcBef>
                <a:spcPct val="20000"/>
              </a:spcBef>
              <a:buChar char="–"/>
              <a:defRPr sz="2000">
                <a:solidFill>
                  <a:schemeClr val="tx1"/>
                </a:solidFill>
                <a:latin typeface="Arial" charset="0"/>
                <a:ea typeface="ヒラギノ角ゴ Pro W3" pitchFamily="-16" charset="-128"/>
              </a:defRPr>
            </a:lvl2pPr>
            <a:lvl3pPr marL="1143000" indent="-228600" eaLnBrk="0" hangingPunct="0">
              <a:spcBef>
                <a:spcPct val="20000"/>
              </a:spcBef>
              <a:buChar char="•"/>
              <a:defRPr>
                <a:solidFill>
                  <a:schemeClr val="tx1"/>
                </a:solidFill>
                <a:latin typeface="Arial" charset="0"/>
                <a:ea typeface="ヒラギノ角ゴ Pro W3" pitchFamily="-16" charset="-128"/>
              </a:defRPr>
            </a:lvl3pPr>
            <a:lvl4pPr marL="1600200" indent="-228600" eaLnBrk="0" hangingPunct="0">
              <a:spcBef>
                <a:spcPct val="20000"/>
              </a:spcBef>
              <a:buChar char="–"/>
              <a:defRPr sz="1600">
                <a:solidFill>
                  <a:schemeClr val="tx1"/>
                </a:solidFill>
                <a:latin typeface="Arial" charset="0"/>
                <a:ea typeface="ヒラギノ角ゴ Pro W3" pitchFamily="-16" charset="-128"/>
              </a:defRPr>
            </a:lvl4pPr>
            <a:lvl5pPr marL="2057400" indent="-228600" eaLnBrk="0" hangingPunct="0">
              <a:spcBef>
                <a:spcPct val="20000"/>
              </a:spcBef>
              <a:buChar char="»"/>
              <a:defRPr sz="1600">
                <a:solidFill>
                  <a:schemeClr val="tx1"/>
                </a:solidFill>
                <a:latin typeface="Arial" charset="0"/>
                <a:ea typeface="ヒラギノ角ゴ Pro W3" pitchFamily="-16" charset="-128"/>
              </a:defRPr>
            </a:lvl5pPr>
            <a:lvl6pPr marL="25146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6pPr>
            <a:lvl7pPr marL="29718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7pPr>
            <a:lvl8pPr marL="34290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8pPr>
            <a:lvl9pPr marL="38862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9pPr>
          </a:lstStyle>
          <a:p>
            <a:pPr eaLnBrk="1" hangingPunct="1">
              <a:spcBef>
                <a:spcPct val="0"/>
              </a:spcBef>
              <a:buFontTx/>
              <a:buNone/>
            </a:pPr>
            <a:r>
              <a:rPr lang="de-DE" altLang="en-US" sz="1600" b="1" dirty="0" err="1">
                <a:solidFill>
                  <a:srgbClr val="000000"/>
                </a:solidFill>
                <a:latin typeface="Calibri" pitchFamily="34" charset="0"/>
              </a:rPr>
              <a:t>Steep</a:t>
            </a:r>
            <a:r>
              <a:rPr lang="de-DE" altLang="en-US" sz="1600" b="1" dirty="0">
                <a:solidFill>
                  <a:srgbClr val="000000"/>
                </a:solidFill>
                <a:latin typeface="Calibri" pitchFamily="34" charset="0"/>
              </a:rPr>
              <a:t> </a:t>
            </a:r>
            <a:r>
              <a:rPr lang="de-DE" altLang="en-US" sz="1600" b="1" dirty="0" err="1">
                <a:solidFill>
                  <a:srgbClr val="000000"/>
                </a:solidFill>
                <a:latin typeface="Calibri" pitchFamily="34" charset="0"/>
              </a:rPr>
              <a:t>emissions</a:t>
            </a:r>
            <a:r>
              <a:rPr lang="de-DE" altLang="en-US" sz="1600" b="1" dirty="0">
                <a:solidFill>
                  <a:srgbClr val="000000"/>
                </a:solidFill>
                <a:latin typeface="Calibri" pitchFamily="34" charset="0"/>
              </a:rPr>
              <a:t> </a:t>
            </a:r>
            <a:r>
              <a:rPr lang="de-DE" altLang="en-US" sz="1600" b="1" dirty="0" err="1">
                <a:solidFill>
                  <a:srgbClr val="000000"/>
                </a:solidFill>
                <a:latin typeface="Calibri" pitchFamily="34" charset="0"/>
              </a:rPr>
              <a:t>reduction</a:t>
            </a:r>
            <a:endParaRPr lang="de-DE" altLang="en-US" sz="1600" b="1" dirty="0">
              <a:solidFill>
                <a:srgbClr val="000000"/>
              </a:solidFill>
              <a:latin typeface="Calibri" pitchFamily="34" charset="0"/>
            </a:endParaRPr>
          </a:p>
        </p:txBody>
      </p:sp>
      <p:sp>
        <p:nvSpPr>
          <p:cNvPr id="25" name="TextBox 1"/>
          <p:cNvSpPr txBox="1">
            <a:spLocks noChangeArrowheads="1"/>
          </p:cNvSpPr>
          <p:nvPr/>
        </p:nvSpPr>
        <p:spPr bwMode="auto">
          <a:xfrm>
            <a:off x="6600056" y="3492875"/>
            <a:ext cx="11049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200">
                <a:solidFill>
                  <a:schemeClr val="tx1"/>
                </a:solidFill>
                <a:latin typeface="Arial" charset="0"/>
                <a:ea typeface="ヒラギノ角ゴ Pro W3" pitchFamily="-16" charset="-128"/>
              </a:defRPr>
            </a:lvl1pPr>
            <a:lvl2pPr marL="742950" indent="-285750" eaLnBrk="0" hangingPunct="0">
              <a:spcBef>
                <a:spcPct val="20000"/>
              </a:spcBef>
              <a:buChar char="–"/>
              <a:defRPr sz="2000">
                <a:solidFill>
                  <a:schemeClr val="tx1"/>
                </a:solidFill>
                <a:latin typeface="Arial" charset="0"/>
                <a:ea typeface="ヒラギノ角ゴ Pro W3" pitchFamily="-16" charset="-128"/>
              </a:defRPr>
            </a:lvl2pPr>
            <a:lvl3pPr marL="1143000" indent="-228600" eaLnBrk="0" hangingPunct="0">
              <a:spcBef>
                <a:spcPct val="20000"/>
              </a:spcBef>
              <a:buChar char="•"/>
              <a:defRPr>
                <a:solidFill>
                  <a:schemeClr val="tx1"/>
                </a:solidFill>
                <a:latin typeface="Arial" charset="0"/>
                <a:ea typeface="ヒラギノ角ゴ Pro W3" pitchFamily="-16" charset="-128"/>
              </a:defRPr>
            </a:lvl3pPr>
            <a:lvl4pPr marL="1600200" indent="-228600" eaLnBrk="0" hangingPunct="0">
              <a:spcBef>
                <a:spcPct val="20000"/>
              </a:spcBef>
              <a:buChar char="–"/>
              <a:defRPr sz="1600">
                <a:solidFill>
                  <a:schemeClr val="tx1"/>
                </a:solidFill>
                <a:latin typeface="Arial" charset="0"/>
                <a:ea typeface="ヒラギノ角ゴ Pro W3" pitchFamily="-16" charset="-128"/>
              </a:defRPr>
            </a:lvl4pPr>
            <a:lvl5pPr marL="2057400" indent="-228600" eaLnBrk="0" hangingPunct="0">
              <a:spcBef>
                <a:spcPct val="20000"/>
              </a:spcBef>
              <a:buChar char="»"/>
              <a:defRPr sz="1600">
                <a:solidFill>
                  <a:schemeClr val="tx1"/>
                </a:solidFill>
                <a:latin typeface="Arial" charset="0"/>
                <a:ea typeface="ヒラギノ角ゴ Pro W3" pitchFamily="-16" charset="-128"/>
              </a:defRPr>
            </a:lvl5pPr>
            <a:lvl6pPr marL="25146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6pPr>
            <a:lvl7pPr marL="29718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7pPr>
            <a:lvl8pPr marL="34290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8pPr>
            <a:lvl9pPr marL="38862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9pPr>
          </a:lstStyle>
          <a:p>
            <a:pPr algn="ctr" eaLnBrk="1" hangingPunct="1">
              <a:spcBef>
                <a:spcPct val="0"/>
              </a:spcBef>
              <a:buFontTx/>
              <a:buNone/>
            </a:pPr>
            <a:r>
              <a:rPr lang="de-DE" altLang="en-US" sz="1600" b="1" dirty="0">
                <a:solidFill>
                  <a:srgbClr val="000000"/>
                </a:solidFill>
                <a:latin typeface="Calibri" pitchFamily="34" charset="0"/>
              </a:rPr>
              <a:t>Carbon </a:t>
            </a:r>
            <a:r>
              <a:rPr lang="de-DE" altLang="en-US" sz="1600" b="1" dirty="0" err="1">
                <a:solidFill>
                  <a:srgbClr val="000000"/>
                </a:solidFill>
                <a:latin typeface="Calibri" pitchFamily="34" charset="0"/>
              </a:rPr>
              <a:t>neutrality</a:t>
            </a:r>
            <a:endParaRPr lang="de-DE" altLang="en-US" sz="1600" b="1" dirty="0">
              <a:solidFill>
                <a:srgbClr val="000000"/>
              </a:solidFill>
              <a:latin typeface="Calibri" pitchFamily="34" charset="0"/>
            </a:endParaRPr>
          </a:p>
        </p:txBody>
      </p:sp>
      <p:sp>
        <p:nvSpPr>
          <p:cNvPr id="26" name="TextBox 1"/>
          <p:cNvSpPr txBox="1">
            <a:spLocks noChangeArrowheads="1"/>
          </p:cNvSpPr>
          <p:nvPr/>
        </p:nvSpPr>
        <p:spPr bwMode="auto">
          <a:xfrm>
            <a:off x="8184232" y="3780332"/>
            <a:ext cx="93610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200">
                <a:solidFill>
                  <a:schemeClr val="tx1"/>
                </a:solidFill>
                <a:latin typeface="Arial" charset="0"/>
                <a:ea typeface="ヒラギノ角ゴ Pro W3" pitchFamily="-16" charset="-128"/>
              </a:defRPr>
            </a:lvl1pPr>
            <a:lvl2pPr marL="742950" indent="-285750" eaLnBrk="0" hangingPunct="0">
              <a:spcBef>
                <a:spcPct val="20000"/>
              </a:spcBef>
              <a:buChar char="–"/>
              <a:defRPr sz="2000">
                <a:solidFill>
                  <a:schemeClr val="tx1"/>
                </a:solidFill>
                <a:latin typeface="Arial" charset="0"/>
                <a:ea typeface="ヒラギノ角ゴ Pro W3" pitchFamily="-16" charset="-128"/>
              </a:defRPr>
            </a:lvl2pPr>
            <a:lvl3pPr marL="1143000" indent="-228600" eaLnBrk="0" hangingPunct="0">
              <a:spcBef>
                <a:spcPct val="20000"/>
              </a:spcBef>
              <a:buChar char="•"/>
              <a:defRPr>
                <a:solidFill>
                  <a:schemeClr val="tx1"/>
                </a:solidFill>
                <a:latin typeface="Arial" charset="0"/>
                <a:ea typeface="ヒラギノ角ゴ Pro W3" pitchFamily="-16" charset="-128"/>
              </a:defRPr>
            </a:lvl3pPr>
            <a:lvl4pPr marL="1600200" indent="-228600" eaLnBrk="0" hangingPunct="0">
              <a:spcBef>
                <a:spcPct val="20000"/>
              </a:spcBef>
              <a:buChar char="–"/>
              <a:defRPr sz="1600">
                <a:solidFill>
                  <a:schemeClr val="tx1"/>
                </a:solidFill>
                <a:latin typeface="Arial" charset="0"/>
                <a:ea typeface="ヒラギノ角ゴ Pro W3" pitchFamily="-16" charset="-128"/>
              </a:defRPr>
            </a:lvl4pPr>
            <a:lvl5pPr marL="2057400" indent="-228600" eaLnBrk="0" hangingPunct="0">
              <a:spcBef>
                <a:spcPct val="20000"/>
              </a:spcBef>
              <a:buChar char="»"/>
              <a:defRPr sz="1600">
                <a:solidFill>
                  <a:schemeClr val="tx1"/>
                </a:solidFill>
                <a:latin typeface="Arial" charset="0"/>
                <a:ea typeface="ヒラギノ角ゴ Pro W3" pitchFamily="-16" charset="-128"/>
              </a:defRPr>
            </a:lvl5pPr>
            <a:lvl6pPr marL="25146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6pPr>
            <a:lvl7pPr marL="29718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7pPr>
            <a:lvl8pPr marL="34290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8pPr>
            <a:lvl9pPr marL="38862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9pPr>
          </a:lstStyle>
          <a:p>
            <a:pPr eaLnBrk="1" hangingPunct="1">
              <a:spcBef>
                <a:spcPct val="0"/>
              </a:spcBef>
              <a:buFontTx/>
              <a:buNone/>
            </a:pPr>
            <a:r>
              <a:rPr lang="de-DE" altLang="en-US" sz="1600" b="1" dirty="0">
                <a:solidFill>
                  <a:srgbClr val="000000"/>
                </a:solidFill>
                <a:latin typeface="Calibri" pitchFamily="34" charset="0"/>
              </a:rPr>
              <a:t>Net CO</a:t>
            </a:r>
            <a:r>
              <a:rPr lang="de-DE" altLang="en-US" sz="1600" b="1" baseline="-25000" dirty="0">
                <a:solidFill>
                  <a:srgbClr val="000000"/>
                </a:solidFill>
                <a:latin typeface="Calibri" pitchFamily="34" charset="0"/>
              </a:rPr>
              <a:t>2</a:t>
            </a:r>
            <a:r>
              <a:rPr lang="de-DE" altLang="en-US" sz="1600" b="1" dirty="0">
                <a:solidFill>
                  <a:srgbClr val="000000"/>
                </a:solidFill>
                <a:latin typeface="Calibri" pitchFamily="34" charset="0"/>
              </a:rPr>
              <a:t> </a:t>
            </a:r>
            <a:r>
              <a:rPr lang="de-DE" altLang="en-US" sz="1600" b="1" dirty="0" err="1">
                <a:solidFill>
                  <a:srgbClr val="000000"/>
                </a:solidFill>
                <a:latin typeface="Calibri" pitchFamily="34" charset="0"/>
              </a:rPr>
              <a:t>removal</a:t>
            </a:r>
            <a:endParaRPr lang="de-DE" altLang="en-US" sz="1600" b="1" dirty="0">
              <a:solidFill>
                <a:srgbClr val="000000"/>
              </a:solidFill>
              <a:latin typeface="Calibri" pitchFamily="34" charset="0"/>
            </a:endParaRPr>
          </a:p>
        </p:txBody>
      </p:sp>
      <p:sp>
        <p:nvSpPr>
          <p:cNvPr id="20" name="TextBox 9"/>
          <p:cNvSpPr txBox="1">
            <a:spLocks noChangeArrowheads="1"/>
          </p:cNvSpPr>
          <p:nvPr/>
        </p:nvSpPr>
        <p:spPr bwMode="auto">
          <a:xfrm>
            <a:off x="3581401" y="5271015"/>
            <a:ext cx="446147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200">
                <a:solidFill>
                  <a:schemeClr val="tx1"/>
                </a:solidFill>
                <a:latin typeface="Arial" charset="0"/>
                <a:ea typeface="ヒラギノ角ゴ Pro W3" pitchFamily="-16" charset="-128"/>
              </a:defRPr>
            </a:lvl1pPr>
            <a:lvl2pPr marL="742950" indent="-285750" eaLnBrk="0" hangingPunct="0">
              <a:spcBef>
                <a:spcPct val="20000"/>
              </a:spcBef>
              <a:buChar char="–"/>
              <a:defRPr sz="2000">
                <a:solidFill>
                  <a:schemeClr val="tx1"/>
                </a:solidFill>
                <a:latin typeface="Arial" charset="0"/>
                <a:ea typeface="ヒラギノ角ゴ Pro W3" pitchFamily="-16" charset="-128"/>
              </a:defRPr>
            </a:lvl2pPr>
            <a:lvl3pPr marL="1143000" indent="-228600" eaLnBrk="0" hangingPunct="0">
              <a:spcBef>
                <a:spcPct val="20000"/>
              </a:spcBef>
              <a:buChar char="•"/>
              <a:defRPr>
                <a:solidFill>
                  <a:schemeClr val="tx1"/>
                </a:solidFill>
                <a:latin typeface="Arial" charset="0"/>
                <a:ea typeface="ヒラギノ角ゴ Pro W3" pitchFamily="-16" charset="-128"/>
              </a:defRPr>
            </a:lvl3pPr>
            <a:lvl4pPr marL="1600200" indent="-228600" eaLnBrk="0" hangingPunct="0">
              <a:spcBef>
                <a:spcPct val="20000"/>
              </a:spcBef>
              <a:buChar char="–"/>
              <a:defRPr sz="1600">
                <a:solidFill>
                  <a:schemeClr val="tx1"/>
                </a:solidFill>
                <a:latin typeface="Arial" charset="0"/>
                <a:ea typeface="ヒラギノ角ゴ Pro W3" pitchFamily="-16" charset="-128"/>
              </a:defRPr>
            </a:lvl4pPr>
            <a:lvl5pPr marL="2057400" indent="-228600" eaLnBrk="0" hangingPunct="0">
              <a:spcBef>
                <a:spcPct val="20000"/>
              </a:spcBef>
              <a:buChar char="»"/>
              <a:defRPr sz="1600">
                <a:solidFill>
                  <a:schemeClr val="tx1"/>
                </a:solidFill>
                <a:latin typeface="Arial" charset="0"/>
                <a:ea typeface="ヒラギノ角ゴ Pro W3" pitchFamily="-16" charset="-128"/>
              </a:defRPr>
            </a:lvl5pPr>
            <a:lvl6pPr marL="25146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6pPr>
            <a:lvl7pPr marL="29718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7pPr>
            <a:lvl8pPr marL="34290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8pPr>
            <a:lvl9pPr marL="38862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9pPr>
          </a:lstStyle>
          <a:p>
            <a:pPr eaLnBrk="1" hangingPunct="1">
              <a:spcBef>
                <a:spcPct val="0"/>
              </a:spcBef>
              <a:buFontTx/>
              <a:buNone/>
            </a:pPr>
            <a:r>
              <a:rPr lang="de-DE" altLang="en-US" sz="1000" dirty="0">
                <a:solidFill>
                  <a:srgbClr val="000000"/>
                </a:solidFill>
              </a:rPr>
              <a:t>LIMITS Study: Kriegler, </a:t>
            </a:r>
            <a:r>
              <a:rPr lang="de-DE" altLang="en-US" sz="1000" dirty="0" err="1">
                <a:solidFill>
                  <a:srgbClr val="000000"/>
                </a:solidFill>
              </a:rPr>
              <a:t>Tavoni</a:t>
            </a:r>
            <a:r>
              <a:rPr lang="de-DE" altLang="en-US" sz="1000" dirty="0">
                <a:solidFill>
                  <a:srgbClr val="000000"/>
                </a:solidFill>
              </a:rPr>
              <a:t> et al., 2013, </a:t>
            </a:r>
            <a:r>
              <a:rPr lang="de-DE" altLang="en-US" sz="1000" dirty="0" err="1">
                <a:solidFill>
                  <a:srgbClr val="000000"/>
                </a:solidFill>
              </a:rPr>
              <a:t>Clim</a:t>
            </a:r>
            <a:r>
              <a:rPr lang="de-DE" altLang="en-US" sz="1000" dirty="0">
                <a:solidFill>
                  <a:srgbClr val="000000"/>
                </a:solidFill>
              </a:rPr>
              <a:t> Change </a:t>
            </a:r>
            <a:r>
              <a:rPr lang="de-DE" altLang="en-US" sz="1000" dirty="0" err="1">
                <a:solidFill>
                  <a:srgbClr val="000000"/>
                </a:solidFill>
              </a:rPr>
              <a:t>Econ</a:t>
            </a:r>
            <a:r>
              <a:rPr lang="de-DE" altLang="en-US" sz="1000" dirty="0">
                <a:solidFill>
                  <a:srgbClr val="000000"/>
                </a:solidFill>
              </a:rPr>
              <a:t> </a:t>
            </a:r>
            <a:r>
              <a:rPr lang="en-US" sz="1000" dirty="0"/>
              <a:t>04:1340008</a:t>
            </a:r>
            <a:r>
              <a:rPr lang="de-DE" altLang="en-US" sz="1000" dirty="0">
                <a:solidFill>
                  <a:srgbClr val="000000"/>
                </a:solidFill>
              </a:rPr>
              <a:t> </a:t>
            </a:r>
            <a:endParaRPr lang="en-US" altLang="en-US" sz="1000" dirty="0">
              <a:solidFill>
                <a:srgbClr val="000000"/>
              </a:solidFill>
            </a:endParaRPr>
          </a:p>
        </p:txBody>
      </p:sp>
      <p:sp>
        <p:nvSpPr>
          <p:cNvPr id="3" name="Down Arrow Callout 2"/>
          <p:cNvSpPr/>
          <p:nvPr/>
        </p:nvSpPr>
        <p:spPr>
          <a:xfrm>
            <a:off x="2639616" y="2204867"/>
            <a:ext cx="2592288" cy="1196703"/>
          </a:xfrm>
          <a:prstGeom prst="downArrowCallout">
            <a:avLst>
              <a:gd name="adj1" fmla="val 25000"/>
              <a:gd name="adj2" fmla="val 25000"/>
              <a:gd name="adj3" fmla="val 25000"/>
              <a:gd name="adj4" fmla="val 72812"/>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latin typeface="Calibri" panose="020F0502020204030204" pitchFamily="34" charset="0"/>
              </a:rPr>
              <a:t>Re-</a:t>
            </a:r>
            <a:r>
              <a:rPr lang="de-DE" dirty="0" err="1">
                <a:latin typeface="Calibri" panose="020F0502020204030204" pitchFamily="34" charset="0"/>
              </a:rPr>
              <a:t>directing</a:t>
            </a:r>
            <a:r>
              <a:rPr lang="de-DE" dirty="0">
                <a:latin typeface="Calibri" panose="020F0502020204030204" pitchFamily="34" charset="0"/>
              </a:rPr>
              <a:t> </a:t>
            </a:r>
            <a:r>
              <a:rPr lang="de-DE" dirty="0" err="1">
                <a:latin typeface="Calibri" panose="020F0502020204030204" pitchFamily="34" charset="0"/>
              </a:rPr>
              <a:t>investments</a:t>
            </a:r>
            <a:r>
              <a:rPr lang="de-DE" dirty="0">
                <a:latin typeface="Calibri" panose="020F0502020204030204" pitchFamily="34" charset="0"/>
              </a:rPr>
              <a:t> </a:t>
            </a:r>
            <a:r>
              <a:rPr lang="de-DE" dirty="0" err="1">
                <a:latin typeface="Calibri" panose="020F0502020204030204" pitchFamily="34" charset="0"/>
              </a:rPr>
              <a:t>from</a:t>
            </a:r>
            <a:r>
              <a:rPr lang="de-DE" dirty="0">
                <a:latin typeface="Calibri" panose="020F0502020204030204" pitchFamily="34" charset="0"/>
              </a:rPr>
              <a:t> </a:t>
            </a:r>
            <a:r>
              <a:rPr lang="de-DE" dirty="0" err="1">
                <a:latin typeface="Calibri" panose="020F0502020204030204" pitchFamily="34" charset="0"/>
              </a:rPr>
              <a:t>fossils</a:t>
            </a:r>
            <a:r>
              <a:rPr lang="de-DE" dirty="0">
                <a:latin typeface="Calibri" panose="020F0502020204030204" pitchFamily="34" charset="0"/>
              </a:rPr>
              <a:t> </a:t>
            </a:r>
            <a:r>
              <a:rPr lang="de-DE" dirty="0" err="1">
                <a:latin typeface="Calibri" panose="020F0502020204030204" pitchFamily="34" charset="0"/>
              </a:rPr>
              <a:t>to</a:t>
            </a:r>
            <a:r>
              <a:rPr lang="de-DE" dirty="0">
                <a:latin typeface="Calibri" panose="020F0502020204030204" pitchFamily="34" charset="0"/>
              </a:rPr>
              <a:t> </a:t>
            </a:r>
            <a:r>
              <a:rPr lang="de-DE" dirty="0" err="1">
                <a:latin typeface="Calibri" panose="020F0502020204030204" pitchFamily="34" charset="0"/>
              </a:rPr>
              <a:t>low</a:t>
            </a:r>
            <a:r>
              <a:rPr lang="de-DE" dirty="0">
                <a:latin typeface="Calibri" panose="020F0502020204030204" pitchFamily="34" charset="0"/>
              </a:rPr>
              <a:t> </a:t>
            </a:r>
            <a:r>
              <a:rPr lang="de-DE" dirty="0" err="1">
                <a:latin typeface="Calibri" panose="020F0502020204030204" pitchFamily="34" charset="0"/>
              </a:rPr>
              <a:t>carbon</a:t>
            </a:r>
            <a:r>
              <a:rPr lang="de-DE" dirty="0">
                <a:latin typeface="Calibri" panose="020F0502020204030204" pitchFamily="34" charset="0"/>
              </a:rPr>
              <a:t> </a:t>
            </a:r>
            <a:r>
              <a:rPr lang="de-DE" dirty="0" err="1">
                <a:latin typeface="Calibri" panose="020F0502020204030204" pitchFamily="34" charset="0"/>
              </a:rPr>
              <a:t>and</a:t>
            </a:r>
            <a:r>
              <a:rPr lang="de-DE" dirty="0">
                <a:latin typeface="Calibri" panose="020F0502020204030204" pitchFamily="34" charset="0"/>
              </a:rPr>
              <a:t> </a:t>
            </a:r>
            <a:r>
              <a:rPr lang="de-DE" dirty="0" err="1">
                <a:latin typeface="Calibri" panose="020F0502020204030204" pitchFamily="34" charset="0"/>
              </a:rPr>
              <a:t>efficiency</a:t>
            </a:r>
            <a:r>
              <a:rPr lang="de-DE" dirty="0">
                <a:latin typeface="Calibri" panose="020F0502020204030204" pitchFamily="34" charset="0"/>
              </a:rPr>
              <a:t> </a:t>
            </a:r>
            <a:r>
              <a:rPr lang="de-DE" dirty="0" err="1">
                <a:latin typeface="Calibri" panose="020F0502020204030204" pitchFamily="34" charset="0"/>
              </a:rPr>
              <a:t>solutions</a:t>
            </a:r>
            <a:endParaRPr lang="de-DE" dirty="0">
              <a:latin typeface="Calibri" panose="020F0502020204030204" pitchFamily="34" charset="0"/>
            </a:endParaRPr>
          </a:p>
        </p:txBody>
      </p:sp>
      <p:sp>
        <p:nvSpPr>
          <p:cNvPr id="4" name="Up Arrow Callout 3"/>
          <p:cNvSpPr/>
          <p:nvPr/>
        </p:nvSpPr>
        <p:spPr>
          <a:xfrm>
            <a:off x="3575720" y="4869160"/>
            <a:ext cx="3024336" cy="792088"/>
          </a:xfrm>
          <a:prstGeom prst="upArrowCallou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latin typeface="Calibri" panose="020F0502020204030204" pitchFamily="34" charset="0"/>
              </a:rPr>
              <a:t>Power </a:t>
            </a:r>
            <a:r>
              <a:rPr lang="de-DE" dirty="0" err="1">
                <a:latin typeface="Calibri" panose="020F0502020204030204" pitchFamily="34" charset="0"/>
              </a:rPr>
              <a:t>sector</a:t>
            </a:r>
            <a:r>
              <a:rPr lang="de-DE" dirty="0">
                <a:latin typeface="Calibri" panose="020F0502020204030204" pitchFamily="34" charset="0"/>
              </a:rPr>
              <a:t> </a:t>
            </a:r>
            <a:r>
              <a:rPr lang="de-DE" dirty="0" err="1">
                <a:latin typeface="Calibri" panose="020F0502020204030204" pitchFamily="34" charset="0"/>
              </a:rPr>
              <a:t>decarbonization</a:t>
            </a:r>
            <a:endParaRPr lang="de-DE" dirty="0">
              <a:latin typeface="Calibri" panose="020F0502020204030204" pitchFamily="34" charset="0"/>
            </a:endParaRPr>
          </a:p>
          <a:p>
            <a:pPr algn="ctr"/>
            <a:r>
              <a:rPr lang="de-DE" dirty="0" err="1">
                <a:latin typeface="Calibri" panose="020F0502020204030204" pitchFamily="34" charset="0"/>
              </a:rPr>
              <a:t>Coal</a:t>
            </a:r>
            <a:r>
              <a:rPr lang="de-DE" dirty="0">
                <a:latin typeface="Calibri" panose="020F0502020204030204" pitchFamily="34" charset="0"/>
              </a:rPr>
              <a:t> </a:t>
            </a:r>
            <a:r>
              <a:rPr lang="de-DE" dirty="0" err="1">
                <a:latin typeface="Calibri" panose="020F0502020204030204" pitchFamily="34" charset="0"/>
              </a:rPr>
              <a:t>phase</a:t>
            </a:r>
            <a:r>
              <a:rPr lang="de-DE" dirty="0">
                <a:latin typeface="Calibri" panose="020F0502020204030204" pitchFamily="34" charset="0"/>
              </a:rPr>
              <a:t>-out</a:t>
            </a:r>
            <a:endParaRPr lang="en-US" dirty="0">
              <a:latin typeface="Calibri" panose="020F0502020204030204" pitchFamily="34" charset="0"/>
            </a:endParaRPr>
          </a:p>
        </p:txBody>
      </p:sp>
      <p:sp>
        <p:nvSpPr>
          <p:cNvPr id="21" name="Down Arrow Callout 20"/>
          <p:cNvSpPr/>
          <p:nvPr/>
        </p:nvSpPr>
        <p:spPr>
          <a:xfrm>
            <a:off x="5735960" y="1196755"/>
            <a:ext cx="2808312" cy="2276823"/>
          </a:xfrm>
          <a:prstGeom prst="downArrowCallout">
            <a:avLst>
              <a:gd name="adj1" fmla="val 11403"/>
              <a:gd name="adj2" fmla="val 13525"/>
              <a:gd name="adj3" fmla="val 10396"/>
              <a:gd name="adj4" fmla="val 84910"/>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dirty="0">
                <a:latin typeface="Calibri" panose="020F0502020204030204" pitchFamily="34" charset="0"/>
              </a:rPr>
              <a:t>Carbon neutral </a:t>
            </a:r>
            <a:r>
              <a:rPr lang="de-DE" b="1" dirty="0" err="1">
                <a:latin typeface="Calibri" panose="020F0502020204030204" pitchFamily="34" charset="0"/>
              </a:rPr>
              <a:t>economy</a:t>
            </a:r>
            <a:endParaRPr lang="de-DE" b="1" dirty="0">
              <a:latin typeface="Calibri" panose="020F0502020204030204" pitchFamily="34" charset="0"/>
            </a:endParaRPr>
          </a:p>
          <a:p>
            <a:r>
              <a:rPr lang="de-DE" dirty="0" err="1">
                <a:latin typeface="Calibri" panose="020F0502020204030204" pitchFamily="34" charset="0"/>
              </a:rPr>
              <a:t>Electrification</a:t>
            </a:r>
            <a:r>
              <a:rPr lang="de-DE" dirty="0">
                <a:latin typeface="Calibri" panose="020F0502020204030204" pitchFamily="34" charset="0"/>
              </a:rPr>
              <a:t> </a:t>
            </a:r>
            <a:r>
              <a:rPr lang="de-DE" dirty="0" err="1">
                <a:latin typeface="Calibri" panose="020F0502020204030204" pitchFamily="34" charset="0"/>
              </a:rPr>
              <a:t>of</a:t>
            </a:r>
            <a:r>
              <a:rPr lang="de-DE" dirty="0">
                <a:latin typeface="Calibri" panose="020F0502020204030204" pitchFamily="34" charset="0"/>
              </a:rPr>
              <a:t> end </a:t>
            </a:r>
            <a:r>
              <a:rPr lang="de-DE" dirty="0" err="1">
                <a:latin typeface="Calibri" panose="020F0502020204030204" pitchFamily="34" charset="0"/>
              </a:rPr>
              <a:t>uses</a:t>
            </a:r>
            <a:endParaRPr lang="de-DE" dirty="0">
              <a:latin typeface="Calibri" panose="020F0502020204030204" pitchFamily="34" charset="0"/>
            </a:endParaRPr>
          </a:p>
          <a:p>
            <a:r>
              <a:rPr lang="de-DE" dirty="0" err="1">
                <a:latin typeface="Calibri" panose="020F0502020204030204" pitchFamily="34" charset="0"/>
              </a:rPr>
              <a:t>Challenges</a:t>
            </a:r>
            <a:r>
              <a:rPr lang="de-DE" dirty="0">
                <a:latin typeface="Calibri" panose="020F0502020204030204" pitchFamily="34" charset="0"/>
              </a:rPr>
              <a:t>: </a:t>
            </a:r>
          </a:p>
          <a:p>
            <a:pPr marL="285750" indent="-285750">
              <a:buFont typeface="Arial" panose="020B0604020202020204" pitchFamily="34" charset="0"/>
              <a:buChar char="•"/>
            </a:pPr>
            <a:r>
              <a:rPr lang="de-DE" dirty="0" err="1">
                <a:latin typeface="Calibri" panose="020F0502020204030204" pitchFamily="34" charset="0"/>
              </a:rPr>
              <a:t>Freight</a:t>
            </a:r>
            <a:r>
              <a:rPr lang="de-DE" dirty="0">
                <a:latin typeface="Calibri" panose="020F0502020204030204" pitchFamily="34" charset="0"/>
              </a:rPr>
              <a:t> </a:t>
            </a:r>
            <a:r>
              <a:rPr lang="de-DE" dirty="0" err="1">
                <a:latin typeface="Calibri" panose="020F0502020204030204" pitchFamily="34" charset="0"/>
              </a:rPr>
              <a:t>transport</a:t>
            </a:r>
            <a:r>
              <a:rPr lang="de-DE" dirty="0">
                <a:latin typeface="Calibri" panose="020F0502020204030204" pitchFamily="34" charset="0"/>
              </a:rPr>
              <a:t>, </a:t>
            </a:r>
            <a:r>
              <a:rPr lang="de-DE" dirty="0" err="1">
                <a:latin typeface="Calibri" panose="020F0502020204030204" pitchFamily="34" charset="0"/>
              </a:rPr>
              <a:t>aviation</a:t>
            </a:r>
            <a:r>
              <a:rPr lang="de-DE" dirty="0">
                <a:latin typeface="Calibri" panose="020F0502020204030204" pitchFamily="34" charset="0"/>
              </a:rPr>
              <a:t>, </a:t>
            </a:r>
            <a:r>
              <a:rPr lang="de-DE" dirty="0" err="1">
                <a:latin typeface="Calibri" panose="020F0502020204030204" pitchFamily="34" charset="0"/>
              </a:rPr>
              <a:t>shipping</a:t>
            </a:r>
            <a:endParaRPr lang="de-DE" dirty="0">
              <a:latin typeface="Calibri" panose="020F0502020204030204" pitchFamily="34" charset="0"/>
            </a:endParaRPr>
          </a:p>
          <a:p>
            <a:pPr marL="285750" indent="-285750">
              <a:buFont typeface="Arial" panose="020B0604020202020204" pitchFamily="34" charset="0"/>
              <a:buChar char="•"/>
            </a:pPr>
            <a:r>
              <a:rPr lang="de-DE" dirty="0">
                <a:latin typeface="Calibri" panose="020F0502020204030204" pitchFamily="34" charset="0"/>
              </a:rPr>
              <a:t>Heavy </a:t>
            </a:r>
            <a:r>
              <a:rPr lang="de-DE" dirty="0" err="1">
                <a:latin typeface="Calibri" panose="020F0502020204030204" pitchFamily="34" charset="0"/>
              </a:rPr>
              <a:t>industry</a:t>
            </a:r>
            <a:endParaRPr lang="de-DE" dirty="0">
              <a:latin typeface="Calibri" panose="020F0502020204030204" pitchFamily="34" charset="0"/>
            </a:endParaRPr>
          </a:p>
          <a:p>
            <a:pPr marL="285750" indent="-285750">
              <a:buFont typeface="Arial" panose="020B0604020202020204" pitchFamily="34" charset="0"/>
              <a:buChar char="•"/>
            </a:pPr>
            <a:r>
              <a:rPr lang="de-DE" dirty="0" err="1">
                <a:latin typeface="Calibri" panose="020F0502020204030204" pitchFamily="34" charset="0"/>
              </a:rPr>
              <a:t>Ag</a:t>
            </a:r>
            <a:r>
              <a:rPr lang="de-DE" dirty="0">
                <a:latin typeface="Calibri" panose="020F0502020204030204" pitchFamily="34" charset="0"/>
              </a:rPr>
              <a:t> </a:t>
            </a:r>
            <a:r>
              <a:rPr lang="de-DE" dirty="0" err="1">
                <a:latin typeface="Calibri" panose="020F0502020204030204" pitchFamily="34" charset="0"/>
              </a:rPr>
              <a:t>emissions</a:t>
            </a:r>
            <a:r>
              <a:rPr lang="de-DE" dirty="0">
                <a:latin typeface="Calibri" panose="020F0502020204030204" pitchFamily="34" charset="0"/>
              </a:rPr>
              <a:t> (CH4, N2O)</a:t>
            </a:r>
          </a:p>
        </p:txBody>
      </p:sp>
      <p:sp>
        <p:nvSpPr>
          <p:cNvPr id="22" name="Up Arrow Callout 21"/>
          <p:cNvSpPr/>
          <p:nvPr/>
        </p:nvSpPr>
        <p:spPr>
          <a:xfrm>
            <a:off x="6974710" y="5085184"/>
            <a:ext cx="3225751" cy="792088"/>
          </a:xfrm>
          <a:prstGeom prst="upArrowCallou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err="1">
                <a:latin typeface="Calibri" panose="020F0502020204030204" pitchFamily="34" charset="0"/>
              </a:rPr>
              <a:t>Compensate</a:t>
            </a:r>
            <a:r>
              <a:rPr lang="de-DE" dirty="0">
                <a:latin typeface="Calibri" panose="020F0502020204030204" pitchFamily="34" charset="0"/>
              </a:rPr>
              <a:t> residual </a:t>
            </a:r>
            <a:r>
              <a:rPr lang="de-DE" dirty="0" err="1">
                <a:latin typeface="Calibri" panose="020F0502020204030204" pitchFamily="34" charset="0"/>
              </a:rPr>
              <a:t>emissions</a:t>
            </a:r>
            <a:endParaRPr lang="de-DE" dirty="0">
              <a:latin typeface="Calibri" panose="020F0502020204030204" pitchFamily="34" charset="0"/>
            </a:endParaRPr>
          </a:p>
          <a:p>
            <a:pPr algn="ctr"/>
            <a:r>
              <a:rPr lang="de-DE" dirty="0" err="1">
                <a:latin typeface="Calibri" panose="020F0502020204030204" pitchFamily="34" charset="0"/>
              </a:rPr>
              <a:t>Compensate</a:t>
            </a:r>
            <a:r>
              <a:rPr lang="de-DE" dirty="0">
                <a:latin typeface="Calibri" panose="020F0502020204030204" pitchFamily="34" charset="0"/>
              </a:rPr>
              <a:t> </a:t>
            </a:r>
            <a:r>
              <a:rPr lang="de-DE" dirty="0" err="1">
                <a:latin typeface="Calibri" panose="020F0502020204030204" pitchFamily="34" charset="0"/>
              </a:rPr>
              <a:t>budget</a:t>
            </a:r>
            <a:r>
              <a:rPr lang="de-DE" dirty="0">
                <a:latin typeface="Calibri" panose="020F0502020204030204" pitchFamily="34" charset="0"/>
              </a:rPr>
              <a:t> </a:t>
            </a:r>
            <a:r>
              <a:rPr lang="de-DE" dirty="0" err="1">
                <a:latin typeface="Calibri" panose="020F0502020204030204" pitchFamily="34" charset="0"/>
              </a:rPr>
              <a:t>overshoot</a:t>
            </a:r>
            <a:endParaRPr lang="de-DE" dirty="0">
              <a:latin typeface="Calibri" panose="020F0502020204030204" pitchFamily="34" charset="0"/>
            </a:endParaRPr>
          </a:p>
        </p:txBody>
      </p:sp>
    </p:spTree>
    <p:extLst>
      <p:ext uri="{BB962C8B-B14F-4D97-AF65-F5344CB8AC3E}">
        <p14:creationId xmlns:p14="http://schemas.microsoft.com/office/powerpoint/2010/main" val="1450265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 grpId="0" animBg="1"/>
      <p:bldP spid="4" grpId="0" animBg="1"/>
      <p:bldP spid="21" grpId="0" animBg="1"/>
      <p:bldP spid="2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La separazione tradizionale</a:t>
            </a:r>
            <a:endParaRPr lang="it-IT" dirty="0"/>
          </a:p>
        </p:txBody>
      </p:sp>
      <p:sp>
        <p:nvSpPr>
          <p:cNvPr id="5" name="Segnaposto contenuto 4"/>
          <p:cNvSpPr>
            <a:spLocks noGrp="1"/>
          </p:cNvSpPr>
          <p:nvPr>
            <p:ph sz="half" idx="2"/>
          </p:nvPr>
        </p:nvSpPr>
        <p:spPr/>
        <p:txBody>
          <a:bodyPr/>
          <a:lstStyle/>
          <a:p>
            <a:endParaRPr lang="en-US"/>
          </a:p>
        </p:txBody>
      </p:sp>
      <p:pic>
        <p:nvPicPr>
          <p:cNvPr id="2050" name="Picture 2" descr="Image result for enginee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217671" y="1892732"/>
            <a:ext cx="5543624" cy="395973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economis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199" y="1892732"/>
            <a:ext cx="5819123" cy="3959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9965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2"/>
                                        </p:tgtEl>
                                        <p:attrNameLst>
                                          <p:attrName>style.visibility</p:attrName>
                                        </p:attrNameLst>
                                      </p:cBhvr>
                                      <p:to>
                                        <p:strVal val="visible"/>
                                      </p:to>
                                    </p:set>
                                    <p:animEffect transition="in" filter="fade">
                                      <p:cBhvr>
                                        <p:cTn id="12"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La terza via..</a:t>
            </a:r>
            <a:endParaRPr lang="it-IT" dirty="0"/>
          </a:p>
        </p:txBody>
      </p:sp>
      <p:sp>
        <p:nvSpPr>
          <p:cNvPr id="5" name="Segnaposto contenuto 4"/>
          <p:cNvSpPr>
            <a:spLocks noGrp="1"/>
          </p:cNvSpPr>
          <p:nvPr>
            <p:ph sz="half" idx="2"/>
          </p:nvPr>
        </p:nvSpPr>
        <p:spPr/>
        <p:txBody>
          <a:bodyPr/>
          <a:lstStyle/>
          <a:p>
            <a:endParaRPr lang="en-US"/>
          </a:p>
        </p:txBody>
      </p:sp>
      <p:pic>
        <p:nvPicPr>
          <p:cNvPr id="6" name="Segnaposto contenuto 5"/>
          <p:cNvPicPr>
            <a:picLocks noGrp="1" noChangeAspect="1"/>
          </p:cNvPicPr>
          <p:nvPr>
            <p:ph sz="half" idx="1"/>
          </p:nvPr>
        </p:nvPicPr>
        <p:blipFill>
          <a:blip r:embed="rId2"/>
          <a:stretch>
            <a:fillRect/>
          </a:stretch>
        </p:blipFill>
        <p:spPr>
          <a:xfrm>
            <a:off x="1860666" y="1825625"/>
            <a:ext cx="8297487" cy="3534605"/>
          </a:xfrm>
          <a:prstGeom prst="rect">
            <a:avLst/>
          </a:prstGeom>
        </p:spPr>
      </p:pic>
      <p:sp>
        <p:nvSpPr>
          <p:cNvPr id="3" name="AutoShape 2" descr="Image result for behavioural economist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830829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a:t>Un nuovo set di strumenti per le politiche ambientali</a:t>
            </a:r>
          </a:p>
        </p:txBody>
      </p:sp>
      <p:sp>
        <p:nvSpPr>
          <p:cNvPr id="6" name="Segnaposto contenuto 5"/>
          <p:cNvSpPr>
            <a:spLocks noGrp="1"/>
          </p:cNvSpPr>
          <p:nvPr>
            <p:ph sz="half" idx="2"/>
          </p:nvPr>
        </p:nvSpPr>
        <p:spPr>
          <a:xfrm>
            <a:off x="523701" y="2302625"/>
            <a:ext cx="10946133" cy="3669543"/>
          </a:xfrm>
        </p:spPr>
        <p:txBody>
          <a:bodyPr/>
          <a:lstStyle/>
          <a:p>
            <a:r>
              <a:rPr lang="it-IT" dirty="0"/>
              <a:t>Affrontare i problemi ambientali </a:t>
            </a:r>
            <a:r>
              <a:rPr lang="it-IT" dirty="0">
                <a:sym typeface="Wingdings" panose="05000000000000000000" pitchFamily="2" charset="2"/>
              </a:rPr>
              <a:t>cambiare il comportamento degli individui</a:t>
            </a:r>
          </a:p>
          <a:p>
            <a:r>
              <a:rPr lang="it-IT" dirty="0">
                <a:sym typeface="Wingdings" panose="05000000000000000000" pitchFamily="2" charset="2"/>
              </a:rPr>
              <a:t>Strumenti:</a:t>
            </a:r>
          </a:p>
          <a:p>
            <a:pPr lvl="1"/>
            <a:r>
              <a:rPr lang="it-IT" dirty="0">
                <a:sym typeface="Wingdings" panose="05000000000000000000" pitchFamily="2" charset="2"/>
              </a:rPr>
              <a:t>Tradizionali: regolamentazione, tasse, sussidi, permessi trasferibili</a:t>
            </a:r>
          </a:p>
          <a:p>
            <a:pPr lvl="1"/>
            <a:r>
              <a:rPr lang="it-IT" b="1" dirty="0" err="1">
                <a:sym typeface="Wingdings" panose="05000000000000000000" pitchFamily="2" charset="2"/>
              </a:rPr>
              <a:t>Behavioral</a:t>
            </a:r>
            <a:r>
              <a:rPr lang="it-IT" b="1" dirty="0">
                <a:sym typeface="Wingdings" panose="05000000000000000000" pitchFamily="2" charset="2"/>
              </a:rPr>
              <a:t> </a:t>
            </a:r>
            <a:r>
              <a:rPr lang="it-IT" b="1" dirty="0" err="1">
                <a:sym typeface="Wingdings" panose="05000000000000000000" pitchFamily="2" charset="2"/>
              </a:rPr>
              <a:t>insights</a:t>
            </a:r>
            <a:r>
              <a:rPr lang="it-IT" b="1" dirty="0">
                <a:sym typeface="Wingdings" panose="05000000000000000000" pitchFamily="2" charset="2"/>
              </a:rPr>
              <a:t>: interventi comportamentali</a:t>
            </a:r>
          </a:p>
          <a:p>
            <a:r>
              <a:rPr lang="it-IT" dirty="0"/>
              <a:t>Tema attuale: </a:t>
            </a:r>
          </a:p>
          <a:p>
            <a:pPr lvl="1"/>
            <a:r>
              <a:rPr lang="it-IT" dirty="0"/>
              <a:t>OECD Report 2017</a:t>
            </a:r>
          </a:p>
          <a:p>
            <a:pPr lvl="1"/>
            <a:r>
              <a:rPr lang="it-IT" dirty="0"/>
              <a:t>Premio Nobel a </a:t>
            </a:r>
            <a:r>
              <a:rPr lang="it-IT" dirty="0" err="1"/>
              <a:t>Thaler</a:t>
            </a:r>
            <a:endParaRPr lang="it-IT" dirty="0"/>
          </a:p>
        </p:txBody>
      </p:sp>
    </p:spTree>
    <p:extLst>
      <p:ext uri="{BB962C8B-B14F-4D97-AF65-F5344CB8AC3E}">
        <p14:creationId xmlns:p14="http://schemas.microsoft.com/office/powerpoint/2010/main" val="4482796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Premio Nobel all’economia 2017</a:t>
            </a:r>
            <a:endParaRPr lang="it-IT" dirty="0"/>
          </a:p>
        </p:txBody>
      </p:sp>
      <p:pic>
        <p:nvPicPr>
          <p:cNvPr id="2"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6691" y="2302239"/>
            <a:ext cx="7015541" cy="2909455"/>
          </a:xfrm>
          <a:prstGeom prst="rect">
            <a:avLst/>
          </a:prstGeom>
          <a:noFill/>
          <a:extLst>
            <a:ext uri="{909E8E84-426E-40DD-AFC4-6F175D3DCCD1}">
              <a14:hiddenFill xmlns:a14="http://schemas.microsoft.com/office/drawing/2010/main">
                <a:solidFill>
                  <a:srgbClr val="FFFFFF"/>
                </a:solidFill>
              </a14:hiddenFill>
            </a:ext>
          </a:extLst>
        </p:spPr>
      </p:pic>
      <p:pic>
        <p:nvPicPr>
          <p:cNvPr id="8" name="Immagine 7"/>
          <p:cNvPicPr>
            <a:picLocks noChangeAspect="1"/>
          </p:cNvPicPr>
          <p:nvPr/>
        </p:nvPicPr>
        <p:blipFill>
          <a:blip r:embed="rId3"/>
          <a:stretch>
            <a:fillRect/>
          </a:stretch>
        </p:blipFill>
        <p:spPr>
          <a:xfrm>
            <a:off x="329650" y="1690688"/>
            <a:ext cx="3246208" cy="4677332"/>
          </a:xfrm>
          <a:prstGeom prst="rect">
            <a:avLst/>
          </a:prstGeom>
        </p:spPr>
      </p:pic>
    </p:spTree>
    <p:extLst>
      <p:ext uri="{BB962C8B-B14F-4D97-AF65-F5344CB8AC3E}">
        <p14:creationId xmlns:p14="http://schemas.microsoft.com/office/powerpoint/2010/main" val="30178365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a:t>Behavioral</a:t>
            </a:r>
            <a:r>
              <a:rPr lang="it-IT" dirty="0"/>
              <a:t> </a:t>
            </a:r>
            <a:r>
              <a:rPr lang="it-IT" dirty="0" err="1"/>
              <a:t>insights</a:t>
            </a:r>
            <a:endParaRPr lang="it-IT" dirty="0"/>
          </a:p>
        </p:txBody>
      </p:sp>
      <p:pic>
        <p:nvPicPr>
          <p:cNvPr id="5" name="Segnaposto contenuto 4"/>
          <p:cNvPicPr>
            <a:picLocks noGrp="1" noChangeAspect="1"/>
          </p:cNvPicPr>
          <p:nvPr>
            <p:ph sz="half" idx="1"/>
          </p:nvPr>
        </p:nvPicPr>
        <p:blipFill>
          <a:blip r:embed="rId2"/>
          <a:stretch>
            <a:fillRect/>
          </a:stretch>
        </p:blipFill>
        <p:spPr>
          <a:xfrm>
            <a:off x="838200" y="1690688"/>
            <a:ext cx="3069474" cy="4610183"/>
          </a:xfrm>
          <a:prstGeom prst="rect">
            <a:avLst/>
          </a:prstGeom>
        </p:spPr>
      </p:pic>
      <p:sp>
        <p:nvSpPr>
          <p:cNvPr id="4" name="Segnaposto contenuto 3"/>
          <p:cNvSpPr>
            <a:spLocks noGrp="1"/>
          </p:cNvSpPr>
          <p:nvPr>
            <p:ph sz="half" idx="2"/>
          </p:nvPr>
        </p:nvSpPr>
        <p:spPr>
          <a:xfrm>
            <a:off x="4439728" y="1690688"/>
            <a:ext cx="6914072" cy="4610183"/>
          </a:xfrm>
        </p:spPr>
        <p:txBody>
          <a:bodyPr>
            <a:normAutofit/>
          </a:bodyPr>
          <a:lstStyle/>
          <a:p>
            <a:r>
              <a:rPr lang="it-IT" dirty="0"/>
              <a:t>Si basano sulle scienze comportamentali: psicologia, neuroscienze, economia comportamentale</a:t>
            </a:r>
          </a:p>
          <a:p>
            <a:r>
              <a:rPr lang="it-IT" dirty="0"/>
              <a:t>Confutano il modello standard dell’individuo usato nelle politiche economiche/ambientali tradizionali:</a:t>
            </a:r>
          </a:p>
          <a:p>
            <a:pPr lvl="1"/>
            <a:r>
              <a:rPr lang="it-IT" dirty="0"/>
              <a:t>Egoista</a:t>
            </a:r>
          </a:p>
          <a:p>
            <a:pPr lvl="1"/>
            <a:r>
              <a:rPr lang="it-IT" dirty="0"/>
              <a:t>Razionale</a:t>
            </a:r>
          </a:p>
          <a:p>
            <a:pPr lvl="1"/>
            <a:r>
              <a:rPr lang="it-IT" dirty="0"/>
              <a:t>Senza limiti cognitivi, di autocontrollo, </a:t>
            </a:r>
            <a:r>
              <a:rPr lang="it-IT" dirty="0" err="1"/>
              <a:t>ecc</a:t>
            </a:r>
            <a:r>
              <a:rPr lang="it-IT" dirty="0"/>
              <a:t> </a:t>
            </a:r>
          </a:p>
        </p:txBody>
      </p:sp>
    </p:spTree>
    <p:extLst>
      <p:ext uri="{BB962C8B-B14F-4D97-AF65-F5344CB8AC3E}">
        <p14:creationId xmlns:p14="http://schemas.microsoft.com/office/powerpoint/2010/main" val="14494738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a:t>Behavioral</a:t>
            </a:r>
            <a:r>
              <a:rPr lang="it-IT" dirty="0"/>
              <a:t> </a:t>
            </a:r>
            <a:r>
              <a:rPr lang="it-IT" dirty="0" err="1"/>
              <a:t>biases</a:t>
            </a:r>
            <a:endParaRPr lang="it-IT" dirty="0"/>
          </a:p>
        </p:txBody>
      </p:sp>
      <p:sp>
        <p:nvSpPr>
          <p:cNvPr id="3" name="Segnaposto contenuto 2"/>
          <p:cNvSpPr>
            <a:spLocks noGrp="1"/>
          </p:cNvSpPr>
          <p:nvPr>
            <p:ph idx="1"/>
          </p:nvPr>
        </p:nvSpPr>
        <p:spPr/>
        <p:txBody>
          <a:bodyPr/>
          <a:lstStyle/>
          <a:p>
            <a:r>
              <a:rPr lang="it-IT" dirty="0"/>
              <a:t>Deviazioni rispetto alle decisioni razionali, secondo il modello standard (</a:t>
            </a:r>
            <a:r>
              <a:rPr lang="it-IT" dirty="0" err="1"/>
              <a:t>Mullainathan</a:t>
            </a:r>
            <a:r>
              <a:rPr lang="it-IT" dirty="0"/>
              <a:t> and </a:t>
            </a:r>
            <a:r>
              <a:rPr lang="it-IT" dirty="0" err="1"/>
              <a:t>Thaler</a:t>
            </a:r>
            <a:r>
              <a:rPr lang="it-IT" dirty="0"/>
              <a:t>, 2000)</a:t>
            </a:r>
          </a:p>
          <a:p>
            <a:r>
              <a:rPr lang="it-IT" dirty="0"/>
              <a:t>3 categorie</a:t>
            </a:r>
          </a:p>
          <a:p>
            <a:pPr lvl="1"/>
            <a:r>
              <a:rPr lang="it-IT" dirty="0" err="1"/>
              <a:t>Bounded</a:t>
            </a:r>
            <a:r>
              <a:rPr lang="it-IT" dirty="0"/>
              <a:t> </a:t>
            </a:r>
            <a:r>
              <a:rPr lang="it-IT" dirty="0" err="1"/>
              <a:t>rationality</a:t>
            </a:r>
            <a:r>
              <a:rPr lang="it-IT" dirty="0"/>
              <a:t>: limiti cognitivi</a:t>
            </a:r>
          </a:p>
          <a:p>
            <a:pPr lvl="1"/>
            <a:r>
              <a:rPr lang="it-IT" dirty="0" err="1"/>
              <a:t>Bounded</a:t>
            </a:r>
            <a:r>
              <a:rPr lang="it-IT" dirty="0"/>
              <a:t> </a:t>
            </a:r>
            <a:r>
              <a:rPr lang="it-IT" dirty="0" err="1"/>
              <a:t>willpower</a:t>
            </a:r>
            <a:r>
              <a:rPr lang="it-IT" dirty="0"/>
              <a:t>: limiti di autocontrollo</a:t>
            </a:r>
          </a:p>
          <a:p>
            <a:pPr lvl="1"/>
            <a:r>
              <a:rPr lang="it-IT" dirty="0" err="1"/>
              <a:t>Bounded</a:t>
            </a:r>
            <a:r>
              <a:rPr lang="it-IT" dirty="0"/>
              <a:t> self-</a:t>
            </a:r>
            <a:r>
              <a:rPr lang="it-IT" dirty="0" err="1"/>
              <a:t>interest</a:t>
            </a:r>
            <a:r>
              <a:rPr lang="it-IT" dirty="0"/>
              <a:t>: preferenze sociali</a:t>
            </a:r>
          </a:p>
          <a:p>
            <a:r>
              <a:rPr lang="it-IT" dirty="0"/>
              <a:t>Ne esistono altre, ma queste sono quelle con l’impatto più forte sulle politiche ambientali e la loro efficacia </a:t>
            </a:r>
          </a:p>
        </p:txBody>
      </p:sp>
    </p:spTree>
    <p:extLst>
      <p:ext uri="{BB962C8B-B14F-4D97-AF65-F5344CB8AC3E}">
        <p14:creationId xmlns:p14="http://schemas.microsoft.com/office/powerpoint/2010/main" val="30100257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Applicazioni: consumo di risorse</a:t>
            </a:r>
          </a:p>
        </p:txBody>
      </p:sp>
      <p:sp>
        <p:nvSpPr>
          <p:cNvPr id="5" name="Segnaposto contenuto 4"/>
          <p:cNvSpPr>
            <a:spLocks noGrp="1"/>
          </p:cNvSpPr>
          <p:nvPr>
            <p:ph idx="1"/>
          </p:nvPr>
        </p:nvSpPr>
        <p:spPr/>
        <p:txBody>
          <a:bodyPr/>
          <a:lstStyle/>
          <a:p>
            <a:r>
              <a:rPr lang="it-IT" dirty="0"/>
              <a:t>Il consumo di energia è influenzato da </a:t>
            </a:r>
            <a:r>
              <a:rPr lang="it-IT" dirty="0" err="1"/>
              <a:t>behavioral</a:t>
            </a:r>
            <a:r>
              <a:rPr lang="it-IT" dirty="0"/>
              <a:t> </a:t>
            </a:r>
            <a:r>
              <a:rPr lang="it-IT" dirty="0" err="1"/>
              <a:t>biases</a:t>
            </a:r>
            <a:endParaRPr lang="it-IT" dirty="0"/>
          </a:p>
          <a:p>
            <a:pPr lvl="1"/>
            <a:r>
              <a:rPr lang="it-IT" dirty="0"/>
              <a:t>Il consumo è basato su comportamenti abitudinari, dipende da processi automatici </a:t>
            </a:r>
            <a:r>
              <a:rPr lang="it-IT" dirty="0">
                <a:sym typeface="Wingdings" panose="05000000000000000000" pitchFamily="2" charset="2"/>
              </a:rPr>
              <a:t> effetto della salienza/attenzione</a:t>
            </a:r>
          </a:p>
          <a:p>
            <a:pPr lvl="1"/>
            <a:r>
              <a:rPr lang="it-IT" dirty="0">
                <a:sym typeface="Wingdings" panose="05000000000000000000" pitchFamily="2" charset="2"/>
              </a:rPr>
              <a:t>Gli investimenti in efficienza energetica sono decisioni poco frequenti e complesse  limiti cognitivi</a:t>
            </a:r>
          </a:p>
          <a:p>
            <a:pPr lvl="1"/>
            <a:r>
              <a:rPr lang="it-IT" dirty="0">
                <a:sym typeface="Wingdings" panose="05000000000000000000" pitchFamily="2" charset="2"/>
              </a:rPr>
              <a:t>Molte decisioni riguardanti il consumo di energia (investimenti, cambio di fornitore) richiedono sforzo  inerzia</a:t>
            </a:r>
          </a:p>
          <a:p>
            <a:pPr lvl="1"/>
            <a:r>
              <a:rPr lang="it-IT" dirty="0">
                <a:sym typeface="Wingdings" panose="05000000000000000000" pitchFamily="2" charset="2"/>
              </a:rPr>
              <a:t>Le informazioni sui consumi energetici sono poco trasparenti e comprensibili limiti informativi</a:t>
            </a:r>
          </a:p>
          <a:p>
            <a:r>
              <a:rPr lang="it-IT" dirty="0">
                <a:sym typeface="Wingdings" panose="05000000000000000000" pitchFamily="2" charset="2"/>
              </a:rPr>
              <a:t>Stesso vale per acqua, gas, </a:t>
            </a:r>
            <a:r>
              <a:rPr lang="it-IT" dirty="0" err="1">
                <a:sym typeface="Wingdings" panose="05000000000000000000" pitchFamily="2" charset="2"/>
              </a:rPr>
              <a:t>ecc</a:t>
            </a:r>
            <a:endParaRPr lang="it-IT" dirty="0"/>
          </a:p>
        </p:txBody>
      </p:sp>
    </p:spTree>
    <p:extLst>
      <p:ext uri="{BB962C8B-B14F-4D97-AF65-F5344CB8AC3E}">
        <p14:creationId xmlns:p14="http://schemas.microsoft.com/office/powerpoint/2010/main" val="17420980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Esempi di </a:t>
            </a:r>
            <a:r>
              <a:rPr lang="it-IT" dirty="0" err="1"/>
              <a:t>nudges</a:t>
            </a:r>
            <a:endParaRPr lang="it-IT" dirty="0"/>
          </a:p>
        </p:txBody>
      </p:sp>
      <p:pic>
        <p:nvPicPr>
          <p:cNvPr id="6" name="Segnaposto contenuto 5"/>
          <p:cNvPicPr>
            <a:picLocks noGrp="1" noChangeAspect="1"/>
          </p:cNvPicPr>
          <p:nvPr>
            <p:ph sz="half" idx="1"/>
          </p:nvPr>
        </p:nvPicPr>
        <p:blipFill>
          <a:blip r:embed="rId2"/>
          <a:stretch>
            <a:fillRect/>
          </a:stretch>
        </p:blipFill>
        <p:spPr>
          <a:xfrm>
            <a:off x="838200" y="1825625"/>
            <a:ext cx="2868802" cy="4351338"/>
          </a:xfrm>
          <a:prstGeom prst="rect">
            <a:avLst/>
          </a:prstGeom>
        </p:spPr>
      </p:pic>
      <p:sp>
        <p:nvSpPr>
          <p:cNvPr id="5" name="Segnaposto contenuto 4"/>
          <p:cNvSpPr>
            <a:spLocks noGrp="1"/>
          </p:cNvSpPr>
          <p:nvPr>
            <p:ph sz="half" idx="2"/>
          </p:nvPr>
        </p:nvSpPr>
        <p:spPr>
          <a:xfrm>
            <a:off x="4428226" y="1825625"/>
            <a:ext cx="6925574" cy="4351338"/>
          </a:xfrm>
        </p:spPr>
        <p:txBody>
          <a:bodyPr/>
          <a:lstStyle/>
          <a:p>
            <a:r>
              <a:rPr lang="it-IT" dirty="0"/>
              <a:t>Feedback sui consumi e sui costi/benefici di comportamenti di risparmio energetico</a:t>
            </a:r>
          </a:p>
          <a:p>
            <a:r>
              <a:rPr lang="it-IT" dirty="0"/>
              <a:t>Presentazione/</a:t>
            </a:r>
            <a:r>
              <a:rPr lang="it-IT" dirty="0" err="1"/>
              <a:t>framing</a:t>
            </a:r>
            <a:r>
              <a:rPr lang="it-IT" dirty="0"/>
              <a:t> delle informazioni</a:t>
            </a:r>
          </a:p>
          <a:p>
            <a:r>
              <a:rPr lang="it-IT" dirty="0"/>
              <a:t>Confronti sociali</a:t>
            </a:r>
          </a:p>
          <a:p>
            <a:r>
              <a:rPr lang="it-IT" dirty="0" err="1"/>
              <a:t>Defaults</a:t>
            </a:r>
            <a:endParaRPr lang="it-IT" dirty="0"/>
          </a:p>
          <a:p>
            <a:r>
              <a:rPr lang="it-IT" dirty="0" smtClean="0"/>
              <a:t>Obiettivi (goal </a:t>
            </a:r>
            <a:r>
              <a:rPr lang="it-IT" dirty="0" err="1" smtClean="0"/>
              <a:t>setting</a:t>
            </a:r>
            <a:r>
              <a:rPr lang="it-IT" dirty="0" smtClean="0"/>
              <a:t>)</a:t>
            </a:r>
            <a:endParaRPr lang="it-IT" dirty="0"/>
          </a:p>
          <a:p>
            <a:r>
              <a:rPr lang="it-IT" dirty="0"/>
              <a:t>Incentivi (</a:t>
            </a:r>
            <a:r>
              <a:rPr lang="it-IT" dirty="0" err="1"/>
              <a:t>behaviorally</a:t>
            </a:r>
            <a:r>
              <a:rPr lang="it-IT" dirty="0"/>
              <a:t> </a:t>
            </a:r>
            <a:r>
              <a:rPr lang="it-IT" dirty="0" err="1"/>
              <a:t>informed</a:t>
            </a:r>
            <a:r>
              <a:rPr lang="it-IT" dirty="0"/>
              <a:t>!)</a:t>
            </a:r>
          </a:p>
        </p:txBody>
      </p:sp>
    </p:spTree>
    <p:extLst>
      <p:ext uri="{BB962C8B-B14F-4D97-AF65-F5344CB8AC3E}">
        <p14:creationId xmlns:p14="http://schemas.microsoft.com/office/powerpoint/2010/main" val="30144266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err="1"/>
              <a:t>Obiettivi</a:t>
            </a:r>
            <a:endParaRPr lang="en-GB" dirty="0"/>
          </a:p>
        </p:txBody>
      </p:sp>
      <p:sp>
        <p:nvSpPr>
          <p:cNvPr id="4" name="Segnaposto contenuto 3"/>
          <p:cNvSpPr>
            <a:spLocks noGrp="1"/>
          </p:cNvSpPr>
          <p:nvPr>
            <p:ph sz="half" idx="2"/>
          </p:nvPr>
        </p:nvSpPr>
        <p:spPr>
          <a:xfrm>
            <a:off x="7894750" y="1825625"/>
            <a:ext cx="4056843" cy="4472144"/>
          </a:xfrm>
        </p:spPr>
        <p:txBody>
          <a:bodyPr>
            <a:normAutofit lnSpcReduction="10000"/>
          </a:bodyPr>
          <a:lstStyle/>
          <a:p>
            <a:r>
              <a:rPr lang="en-GB" dirty="0" err="1"/>
              <a:t>Programma</a:t>
            </a:r>
            <a:r>
              <a:rPr lang="en-GB" dirty="0"/>
              <a:t> </a:t>
            </a:r>
            <a:r>
              <a:rPr lang="en-GB" dirty="0" err="1"/>
              <a:t>volontario</a:t>
            </a:r>
            <a:r>
              <a:rPr lang="en-GB" dirty="0"/>
              <a:t>: </a:t>
            </a:r>
            <a:r>
              <a:rPr lang="en-GB" dirty="0" err="1"/>
              <a:t>individui</a:t>
            </a:r>
            <a:r>
              <a:rPr lang="en-GB" dirty="0"/>
              <a:t> </a:t>
            </a:r>
            <a:r>
              <a:rPr lang="en-GB" dirty="0" err="1"/>
              <a:t>scelgono</a:t>
            </a:r>
            <a:r>
              <a:rPr lang="en-GB" dirty="0"/>
              <a:t> </a:t>
            </a:r>
            <a:r>
              <a:rPr lang="en-GB" dirty="0" err="1"/>
              <a:t>obiettivi</a:t>
            </a:r>
            <a:r>
              <a:rPr lang="en-GB" dirty="0"/>
              <a:t> di </a:t>
            </a:r>
            <a:r>
              <a:rPr lang="en-GB" dirty="0" err="1"/>
              <a:t>risparmio</a:t>
            </a:r>
            <a:r>
              <a:rPr lang="en-GB" dirty="0"/>
              <a:t> di </a:t>
            </a:r>
            <a:r>
              <a:rPr lang="en-GB" dirty="0" err="1"/>
              <a:t>energia</a:t>
            </a:r>
            <a:endParaRPr lang="en-GB" dirty="0"/>
          </a:p>
          <a:p>
            <a:r>
              <a:rPr lang="en-GB" dirty="0" err="1"/>
              <a:t>Risparmi</a:t>
            </a:r>
            <a:r>
              <a:rPr lang="en-GB" dirty="0"/>
              <a:t> </a:t>
            </a:r>
            <a:r>
              <a:rPr lang="en-GB" dirty="0" err="1"/>
              <a:t>medi</a:t>
            </a:r>
            <a:r>
              <a:rPr lang="en-GB" dirty="0"/>
              <a:t>: 4%, </a:t>
            </a:r>
            <a:r>
              <a:rPr lang="en-GB" dirty="0" err="1"/>
              <a:t>fino</a:t>
            </a:r>
            <a:r>
              <a:rPr lang="en-GB" dirty="0"/>
              <a:t> a 11% se </a:t>
            </a:r>
            <a:r>
              <a:rPr lang="en-GB" dirty="0" err="1"/>
              <a:t>obiettivi</a:t>
            </a:r>
            <a:r>
              <a:rPr lang="en-GB" dirty="0"/>
              <a:t> </a:t>
            </a:r>
            <a:r>
              <a:rPr lang="en-GB" dirty="0" err="1"/>
              <a:t>realistici</a:t>
            </a:r>
            <a:endParaRPr lang="en-GB" dirty="0"/>
          </a:p>
          <a:p>
            <a:r>
              <a:rPr lang="en-GB" dirty="0" err="1"/>
              <a:t>Obiettivi</a:t>
            </a:r>
            <a:r>
              <a:rPr lang="en-GB" dirty="0"/>
              <a:t> </a:t>
            </a:r>
            <a:r>
              <a:rPr lang="en-GB" dirty="0" err="1"/>
              <a:t>personali</a:t>
            </a:r>
            <a:r>
              <a:rPr lang="en-GB" dirty="0"/>
              <a:t> </a:t>
            </a:r>
            <a:r>
              <a:rPr lang="en-GB" dirty="0" err="1"/>
              <a:t>più</a:t>
            </a:r>
            <a:r>
              <a:rPr lang="en-GB" dirty="0"/>
              <a:t> </a:t>
            </a:r>
            <a:r>
              <a:rPr lang="en-GB" dirty="0" err="1"/>
              <a:t>efficaci</a:t>
            </a:r>
            <a:r>
              <a:rPr lang="en-GB" dirty="0"/>
              <a:t> di social comparison!</a:t>
            </a:r>
          </a:p>
          <a:p>
            <a:r>
              <a:rPr lang="en-GB" dirty="0"/>
              <a:t>USA</a:t>
            </a:r>
          </a:p>
        </p:txBody>
      </p:sp>
      <p:pic>
        <p:nvPicPr>
          <p:cNvPr id="2050"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29070" y="1828801"/>
            <a:ext cx="7904352" cy="44818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25097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Confronto sociale: </a:t>
            </a:r>
            <a:r>
              <a:rPr lang="it-IT" dirty="0" err="1"/>
              <a:t>Opower</a:t>
            </a:r>
            <a:endParaRPr lang="it-IT" dirty="0"/>
          </a:p>
        </p:txBody>
      </p:sp>
      <p:pic>
        <p:nvPicPr>
          <p:cNvPr id="5" name="Segnaposto contenuto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36207" y="1825625"/>
            <a:ext cx="4785585" cy="4351338"/>
          </a:xfrm>
        </p:spPr>
      </p:pic>
      <p:sp>
        <p:nvSpPr>
          <p:cNvPr id="4" name="Segnaposto contenuto 3"/>
          <p:cNvSpPr>
            <a:spLocks noGrp="1"/>
          </p:cNvSpPr>
          <p:nvPr>
            <p:ph sz="half" idx="2"/>
          </p:nvPr>
        </p:nvSpPr>
        <p:spPr/>
        <p:txBody>
          <a:bodyPr/>
          <a:lstStyle/>
          <a:p>
            <a:r>
              <a:rPr lang="it-IT" dirty="0"/>
              <a:t>Confronto con i consumi energetici dei vicini</a:t>
            </a:r>
          </a:p>
          <a:p>
            <a:r>
              <a:rPr lang="it-IT" dirty="0"/>
              <a:t>Norma descrittiva: grafici </a:t>
            </a:r>
          </a:p>
          <a:p>
            <a:r>
              <a:rPr lang="it-IT" dirty="0"/>
              <a:t>Norma prescrittiva: </a:t>
            </a:r>
            <a:r>
              <a:rPr lang="it-IT" dirty="0">
                <a:sym typeface="Wingdings" panose="05000000000000000000" pitchFamily="2" charset="2"/>
              </a:rPr>
              <a:t></a:t>
            </a:r>
          </a:p>
          <a:p>
            <a:r>
              <a:rPr lang="it-IT" dirty="0">
                <a:sym typeface="Wingdings" panose="05000000000000000000" pitchFamily="2" charset="2"/>
              </a:rPr>
              <a:t>Riduzione dei consumi del 2% circa (</a:t>
            </a:r>
            <a:r>
              <a:rPr lang="it-IT" dirty="0" err="1">
                <a:sym typeface="Wingdings" panose="05000000000000000000" pitchFamily="2" charset="2"/>
              </a:rPr>
              <a:t>Allcott</a:t>
            </a:r>
            <a:r>
              <a:rPr lang="it-IT" dirty="0">
                <a:sym typeface="Wingdings" panose="05000000000000000000" pitchFamily="2" charset="2"/>
              </a:rPr>
              <a:t>, 2010)</a:t>
            </a:r>
          </a:p>
          <a:p>
            <a:r>
              <a:rPr lang="it-IT" dirty="0">
                <a:sym typeface="Wingdings" panose="05000000000000000000" pitchFamily="2" charset="2"/>
              </a:rPr>
              <a:t>No boomerang </a:t>
            </a:r>
            <a:r>
              <a:rPr lang="it-IT" dirty="0" err="1">
                <a:sym typeface="Wingdings" panose="05000000000000000000" pitchFamily="2" charset="2"/>
              </a:rPr>
              <a:t>effect</a:t>
            </a:r>
            <a:r>
              <a:rPr lang="it-IT" dirty="0">
                <a:sym typeface="Wingdings" panose="05000000000000000000" pitchFamily="2" charset="2"/>
              </a:rPr>
              <a:t> se include </a:t>
            </a:r>
          </a:p>
          <a:p>
            <a:r>
              <a:rPr lang="it-IT" dirty="0" err="1">
                <a:sym typeface="Wingdings" panose="05000000000000000000" pitchFamily="2" charset="2"/>
              </a:rPr>
              <a:t>Tips</a:t>
            </a:r>
            <a:r>
              <a:rPr lang="it-IT" dirty="0">
                <a:sym typeface="Wingdings" panose="05000000000000000000" pitchFamily="2" charset="2"/>
              </a:rPr>
              <a:t> subito sotto</a:t>
            </a:r>
            <a:endParaRPr lang="it-IT" dirty="0"/>
          </a:p>
        </p:txBody>
      </p:sp>
    </p:spTree>
    <p:extLst>
      <p:ext uri="{BB962C8B-B14F-4D97-AF65-F5344CB8AC3E}">
        <p14:creationId xmlns:p14="http://schemas.microsoft.com/office/powerpoint/2010/main" val="19614581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Salience: Hydrao</a:t>
            </a:r>
          </a:p>
        </p:txBody>
      </p:sp>
      <p:sp>
        <p:nvSpPr>
          <p:cNvPr id="4" name="Segnaposto contenuto 3"/>
          <p:cNvSpPr>
            <a:spLocks noGrp="1"/>
          </p:cNvSpPr>
          <p:nvPr>
            <p:ph sz="half" idx="2"/>
          </p:nvPr>
        </p:nvSpPr>
        <p:spPr>
          <a:xfrm>
            <a:off x="7150769" y="1825625"/>
            <a:ext cx="5181600" cy="4351338"/>
          </a:xfrm>
        </p:spPr>
        <p:txBody>
          <a:bodyPr/>
          <a:lstStyle/>
          <a:p>
            <a:r>
              <a:rPr lang="it-IT" dirty="0"/>
              <a:t>Informazione sui consumi di acqua</a:t>
            </a:r>
          </a:p>
          <a:p>
            <a:r>
              <a:rPr lang="it-IT" dirty="0"/>
              <a:t>Salienza: al momento giusto</a:t>
            </a:r>
          </a:p>
          <a:p>
            <a:r>
              <a:rPr lang="it-IT" dirty="0"/>
              <a:t>Riduzione del 20% nella durata della </a:t>
            </a:r>
            <a:r>
              <a:rPr lang="it-IT" dirty="0" smtClean="0"/>
              <a:t>doccia (intervento simile)!</a:t>
            </a:r>
            <a:endParaRPr lang="it-IT" dirty="0"/>
          </a:p>
        </p:txBody>
      </p:sp>
      <p:pic>
        <p:nvPicPr>
          <p:cNvPr id="7" name="Picture 6">
            <a:extLst>
              <a:ext uri="{FF2B5EF4-FFF2-40B4-BE49-F238E27FC236}">
                <a16:creationId xmlns:a16="http://schemas.microsoft.com/office/drawing/2014/main" id="{3459DFC7-05A8-409D-8323-E9F4C1E82B00}"/>
              </a:ext>
            </a:extLst>
          </p:cNvPr>
          <p:cNvPicPr>
            <a:picLocks noChangeAspect="1"/>
          </p:cNvPicPr>
          <p:nvPr/>
        </p:nvPicPr>
        <p:blipFill>
          <a:blip r:embed="rId2"/>
          <a:stretch>
            <a:fillRect/>
          </a:stretch>
        </p:blipFill>
        <p:spPr>
          <a:xfrm>
            <a:off x="582779" y="1690688"/>
            <a:ext cx="6181725" cy="2752725"/>
          </a:xfrm>
          <a:prstGeom prst="rect">
            <a:avLst/>
          </a:prstGeom>
        </p:spPr>
      </p:pic>
      <p:pic>
        <p:nvPicPr>
          <p:cNvPr id="8" name="Picture 7">
            <a:extLst>
              <a:ext uri="{FF2B5EF4-FFF2-40B4-BE49-F238E27FC236}">
                <a16:creationId xmlns:a16="http://schemas.microsoft.com/office/drawing/2014/main" id="{FE6ADA0F-7E95-4F22-8759-E406AEE34CFC}"/>
              </a:ext>
            </a:extLst>
          </p:cNvPr>
          <p:cNvPicPr>
            <a:picLocks noChangeAspect="1"/>
          </p:cNvPicPr>
          <p:nvPr/>
        </p:nvPicPr>
        <p:blipFill>
          <a:blip r:embed="rId3"/>
          <a:stretch>
            <a:fillRect/>
          </a:stretch>
        </p:blipFill>
        <p:spPr>
          <a:xfrm>
            <a:off x="6938209" y="4149857"/>
            <a:ext cx="3553327" cy="2162043"/>
          </a:xfrm>
          <a:prstGeom prst="rect">
            <a:avLst/>
          </a:prstGeom>
        </p:spPr>
      </p:pic>
      <p:pic>
        <p:nvPicPr>
          <p:cNvPr id="1026" name="Picture 2" descr="Hydrao 4">
            <a:extLst>
              <a:ext uri="{FF2B5EF4-FFF2-40B4-BE49-F238E27FC236}">
                <a16:creationId xmlns:a16="http://schemas.microsoft.com/office/drawing/2014/main" id="{499EAD28-C904-4BDB-BB8E-DB87E4714C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9081" y="4572000"/>
            <a:ext cx="2234436" cy="198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13155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Default</a:t>
            </a:r>
          </a:p>
        </p:txBody>
      </p:sp>
      <p:pic>
        <p:nvPicPr>
          <p:cNvPr id="5" name="Segnaposto contenuto 4"/>
          <p:cNvPicPr>
            <a:picLocks noGrp="1" noChangeAspect="1"/>
          </p:cNvPicPr>
          <p:nvPr>
            <p:ph sz="half" idx="1"/>
          </p:nvPr>
        </p:nvPicPr>
        <p:blipFill>
          <a:blip r:embed="rId2"/>
          <a:stretch>
            <a:fillRect/>
          </a:stretch>
        </p:blipFill>
        <p:spPr>
          <a:xfrm>
            <a:off x="2168102" y="1404837"/>
            <a:ext cx="7581181" cy="3070917"/>
          </a:xfrm>
          <a:prstGeom prst="rect">
            <a:avLst/>
          </a:prstGeom>
        </p:spPr>
      </p:pic>
      <p:sp>
        <p:nvSpPr>
          <p:cNvPr id="4" name="Segnaposto contenuto 3"/>
          <p:cNvSpPr>
            <a:spLocks noGrp="1"/>
          </p:cNvSpPr>
          <p:nvPr>
            <p:ph sz="half" idx="2"/>
          </p:nvPr>
        </p:nvSpPr>
        <p:spPr>
          <a:xfrm>
            <a:off x="442823" y="4963067"/>
            <a:ext cx="10910977" cy="1547454"/>
          </a:xfrm>
        </p:spPr>
        <p:txBody>
          <a:bodyPr/>
          <a:lstStyle/>
          <a:p>
            <a:r>
              <a:rPr lang="it-IT" dirty="0"/>
              <a:t>Default stampante impostato su fronte-retro</a:t>
            </a:r>
          </a:p>
          <a:p>
            <a:r>
              <a:rPr lang="it-IT" dirty="0"/>
              <a:t>Effetto maggiore di incoraggiamenti a risparmiare carta</a:t>
            </a:r>
          </a:p>
          <a:p>
            <a:r>
              <a:rPr lang="it-IT" dirty="0"/>
              <a:t>Comportamento automatico</a:t>
            </a:r>
          </a:p>
        </p:txBody>
      </p:sp>
    </p:spTree>
    <p:extLst>
      <p:ext uri="{BB962C8B-B14F-4D97-AF65-F5344CB8AC3E}">
        <p14:creationId xmlns:p14="http://schemas.microsoft.com/office/powerpoint/2010/main" val="6012238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err="1"/>
              <a:t>Incentivi</a:t>
            </a:r>
            <a:r>
              <a:rPr lang="en-GB" dirty="0"/>
              <a:t> </a:t>
            </a:r>
            <a:r>
              <a:rPr lang="en-GB" dirty="0" err="1"/>
              <a:t>monetari</a:t>
            </a:r>
            <a:r>
              <a:rPr lang="en-GB" dirty="0"/>
              <a:t> e </a:t>
            </a:r>
            <a:r>
              <a:rPr lang="en-GB" dirty="0" err="1"/>
              <a:t>simbolici</a:t>
            </a:r>
            <a:endParaRPr lang="en-GB" dirty="0"/>
          </a:p>
        </p:txBody>
      </p:sp>
      <p:pic>
        <p:nvPicPr>
          <p:cNvPr id="3074"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553172" y="1690688"/>
            <a:ext cx="4821326" cy="35077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170535" y="2110809"/>
            <a:ext cx="4716665" cy="3732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979483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p:nvPr>
        </p:nvSpPr>
        <p:spPr/>
        <p:txBody>
          <a:bodyPr/>
          <a:lstStyle/>
          <a:p>
            <a:r>
              <a:rPr lang="en-GB" dirty="0" err="1" smtClean="0"/>
              <a:t>Perchè</a:t>
            </a:r>
            <a:r>
              <a:rPr lang="en-GB" dirty="0" smtClean="0"/>
              <a:t> </a:t>
            </a:r>
            <a:r>
              <a:rPr lang="en-GB" dirty="0" err="1" smtClean="0"/>
              <a:t>gli</a:t>
            </a:r>
            <a:r>
              <a:rPr lang="en-GB" dirty="0" smtClean="0"/>
              <a:t> </a:t>
            </a:r>
            <a:r>
              <a:rPr lang="en-GB" dirty="0" err="1" smtClean="0"/>
              <a:t>ingegneri</a:t>
            </a:r>
            <a:r>
              <a:rPr lang="en-GB" dirty="0" smtClean="0"/>
              <a:t> </a:t>
            </a:r>
            <a:r>
              <a:rPr lang="en-GB" dirty="0" err="1" smtClean="0"/>
              <a:t>devo</a:t>
            </a:r>
            <a:r>
              <a:rPr lang="en-GB" dirty="0" smtClean="0"/>
              <a:t> </a:t>
            </a:r>
            <a:r>
              <a:rPr lang="en-GB" dirty="0" err="1" smtClean="0"/>
              <a:t>capire</a:t>
            </a:r>
            <a:r>
              <a:rPr lang="en-GB" dirty="0" smtClean="0"/>
              <a:t> </a:t>
            </a:r>
            <a:r>
              <a:rPr lang="en-GB" dirty="0" err="1" smtClean="0"/>
              <a:t>il</a:t>
            </a:r>
            <a:r>
              <a:rPr lang="en-GB" dirty="0" smtClean="0"/>
              <a:t> </a:t>
            </a:r>
            <a:r>
              <a:rPr lang="en-GB" dirty="0" err="1" smtClean="0"/>
              <a:t>comportamento</a:t>
            </a:r>
            <a:r>
              <a:rPr lang="en-GB" dirty="0" smtClean="0"/>
              <a:t> </a:t>
            </a:r>
            <a:r>
              <a:rPr lang="en-GB" dirty="0" err="1" smtClean="0"/>
              <a:t>umano</a:t>
            </a:r>
            <a:endParaRPr lang="en-GB" dirty="0"/>
          </a:p>
        </p:txBody>
      </p:sp>
      <p:pic>
        <p:nvPicPr>
          <p:cNvPr id="4" name="Immagine 3"/>
          <p:cNvPicPr>
            <a:picLocks noChangeAspect="1"/>
          </p:cNvPicPr>
          <p:nvPr/>
        </p:nvPicPr>
        <p:blipFill>
          <a:blip r:embed="rId2"/>
          <a:stretch>
            <a:fillRect/>
          </a:stretch>
        </p:blipFill>
        <p:spPr>
          <a:xfrm>
            <a:off x="2559888" y="1490033"/>
            <a:ext cx="6934200" cy="5200650"/>
          </a:xfrm>
          <a:prstGeom prst="rect">
            <a:avLst/>
          </a:prstGeom>
        </p:spPr>
      </p:pic>
    </p:spTree>
    <p:extLst>
      <p:ext uri="{BB962C8B-B14F-4D97-AF65-F5344CB8AC3E}">
        <p14:creationId xmlns:p14="http://schemas.microsoft.com/office/powerpoint/2010/main" val="26763528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en-GB" dirty="0"/>
              <a:t>Grazie</a:t>
            </a:r>
          </a:p>
        </p:txBody>
      </p:sp>
      <p:sp>
        <p:nvSpPr>
          <p:cNvPr id="3" name="Segnaposto contenuto 2"/>
          <p:cNvSpPr>
            <a:spLocks noGrp="1"/>
          </p:cNvSpPr>
          <p:nvPr>
            <p:ph sz="half" idx="1"/>
          </p:nvPr>
        </p:nvSpPr>
        <p:spPr/>
        <p:txBody>
          <a:bodyPr/>
          <a:lstStyle/>
          <a:p>
            <a:r>
              <a:rPr lang="en-GB" dirty="0"/>
              <a:t>COBHAM</a:t>
            </a:r>
          </a:p>
          <a:p>
            <a:pPr lvl="1"/>
            <a:r>
              <a:rPr lang="en-GB" dirty="0">
                <a:hlinkClick r:id="rId2"/>
              </a:rPr>
              <a:t>http://www.cobham-erc.eu/</a:t>
            </a:r>
            <a:endParaRPr lang="en-GB" dirty="0"/>
          </a:p>
          <a:p>
            <a:endParaRPr lang="en-GB" dirty="0">
              <a:hlinkClick r:id="rId3"/>
            </a:endParaRPr>
          </a:p>
          <a:p>
            <a:r>
              <a:rPr lang="en-GB" dirty="0" err="1"/>
              <a:t>Contatti</a:t>
            </a:r>
            <a:endParaRPr lang="en-GB" dirty="0">
              <a:hlinkClick r:id="rId3"/>
            </a:endParaRPr>
          </a:p>
          <a:p>
            <a:pPr lvl="1"/>
            <a:r>
              <a:rPr lang="en-GB" dirty="0">
                <a:hlinkClick r:id="rId3"/>
              </a:rPr>
              <a:t>massimo.tavoni@polimi.it</a:t>
            </a:r>
            <a:endParaRPr lang="en-GB" dirty="0"/>
          </a:p>
          <a:p>
            <a:pPr lvl="1"/>
            <a:r>
              <a:rPr lang="en-GB" dirty="0">
                <a:hlinkClick r:id="rId4"/>
              </a:rPr>
              <a:t>giovanna.dadda@polimi.it</a:t>
            </a:r>
            <a:endParaRPr lang="en-GB" dirty="0"/>
          </a:p>
          <a:p>
            <a:pPr marL="0" indent="0">
              <a:buNone/>
            </a:pPr>
            <a:endParaRPr lang="en-GB" dirty="0"/>
          </a:p>
        </p:txBody>
      </p:sp>
      <p:pic>
        <p:nvPicPr>
          <p:cNvPr id="5" name="Segnaposto contenuto 4"/>
          <p:cNvPicPr>
            <a:picLocks noGrp="1" noChangeAspect="1"/>
          </p:cNvPicPr>
          <p:nvPr>
            <p:ph sz="half" idx="2"/>
          </p:nvPr>
        </p:nvPicPr>
        <p:blipFill rotWithShape="1">
          <a:blip r:embed="rId5"/>
          <a:srcRect l="20786" t="10569" r="20401"/>
          <a:stretch/>
        </p:blipFill>
        <p:spPr>
          <a:xfrm>
            <a:off x="5961111" y="1558264"/>
            <a:ext cx="6059118" cy="4990639"/>
          </a:xfrm>
          <a:prstGeom prst="rect">
            <a:avLst/>
          </a:prstGeom>
        </p:spPr>
      </p:pic>
    </p:spTree>
    <p:extLst>
      <p:ext uri="{BB962C8B-B14F-4D97-AF65-F5344CB8AC3E}">
        <p14:creationId xmlns:p14="http://schemas.microsoft.com/office/powerpoint/2010/main" val="423070476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1448</TotalTime>
  <Words>480</Words>
  <Application>Microsoft Office PowerPoint</Application>
  <PresentationFormat>Widescreen</PresentationFormat>
  <Paragraphs>87</Paragraphs>
  <Slides>18</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18</vt:i4>
      </vt:variant>
    </vt:vector>
  </HeadingPairs>
  <TitlesOfParts>
    <vt:vector size="24" baseType="lpstr">
      <vt:lpstr>Arial</vt:lpstr>
      <vt:lpstr>Calibri</vt:lpstr>
      <vt:lpstr>Calibri Light</vt:lpstr>
      <vt:lpstr>Wingdings</vt:lpstr>
      <vt:lpstr>ヒラギノ角ゴ Pro W3</vt:lpstr>
      <vt:lpstr>Tema di Office</vt:lpstr>
      <vt:lpstr>Economia Comportamentale e Cambiamenti Climatici </vt:lpstr>
      <vt:lpstr>Per incominciare</vt:lpstr>
      <vt:lpstr>Presentazione standard di PowerPoint</vt:lpstr>
      <vt:lpstr>La separazione tradizionale</vt:lpstr>
      <vt:lpstr>La terza via..</vt:lpstr>
      <vt:lpstr>Un nuovo set di strumenti per le politiche ambientali</vt:lpstr>
      <vt:lpstr>Premio Nobel all’economia 2017</vt:lpstr>
      <vt:lpstr>Behavioral insights</vt:lpstr>
      <vt:lpstr>Behavioral biases</vt:lpstr>
      <vt:lpstr>Applicazioni: consumo di risorse</vt:lpstr>
      <vt:lpstr>Esempi di nudges</vt:lpstr>
      <vt:lpstr>Obiettivi</vt:lpstr>
      <vt:lpstr>Confronto sociale: Opower</vt:lpstr>
      <vt:lpstr>Salience: Hydrao</vt:lpstr>
      <vt:lpstr>Default</vt:lpstr>
      <vt:lpstr>Incentivi monetari e simbolici</vt:lpstr>
      <vt:lpstr>Perchè gli ingegneri devo capire il comportamento umano</vt:lpstr>
      <vt:lpstr>Grazie</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Economia comportamentale</dc:title>
  <dc:creator>Giovanna d'Adda</dc:creator>
  <cp:lastModifiedBy>massimo tavoni</cp:lastModifiedBy>
  <cp:revision>50</cp:revision>
  <dcterms:created xsi:type="dcterms:W3CDTF">2017-05-16T10:04:09Z</dcterms:created>
  <dcterms:modified xsi:type="dcterms:W3CDTF">2017-10-26T13:28:23Z</dcterms:modified>
</cp:coreProperties>
</file>